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10"/>
  </p:notesMasterIdLst>
  <p:sldIdLst>
    <p:sldId id="264" r:id="rId3"/>
    <p:sldId id="257" r:id="rId4"/>
    <p:sldId id="262" r:id="rId5"/>
    <p:sldId id="3018" r:id="rId6"/>
    <p:sldId id="289" r:id="rId7"/>
    <p:sldId id="290" r:id="rId8"/>
    <p:sldId id="27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Jordan" initials="MJ" lastIdx="2" clrIdx="0">
    <p:extLst>
      <p:ext uri="{19B8F6BF-5375-455C-9EA6-DF929625EA0E}">
        <p15:presenceInfo xmlns:p15="http://schemas.microsoft.com/office/powerpoint/2012/main" userId="ae666f57ddb8aff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AFD"/>
    <a:srgbClr val="EDF4FA"/>
    <a:srgbClr val="B5D2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754E00-AE55-4A01-BE97-AF2CD8259DF2}" v="2" dt="2023-10-03T18:57:18.004"/>
    <p1510:client id="{6B3E5450-34C8-4E34-A315-D474267334DE}" v="2950" dt="2023-10-03T17:27:55.8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7" autoAdjust="0"/>
    <p:restoredTop sz="96517" autoAdjust="0"/>
  </p:normalViewPr>
  <p:slideViewPr>
    <p:cSldViewPr snapToGrid="0">
      <p:cViewPr varScale="1">
        <p:scale>
          <a:sx n="121" d="100"/>
          <a:sy n="121" d="100"/>
        </p:scale>
        <p:origin x="360" y="16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91" d="100"/>
          <a:sy n="91" d="100"/>
        </p:scale>
        <p:origin x="343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E8F94D-B920-4450-9519-0B0F6C4371F4}" type="datetimeFigureOut">
              <a:rPr lang="en-US" smtClean="0"/>
              <a:t>11/20/23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531525-8AC2-46B2-9024-46F5F20006FE}" type="slidenum">
              <a:rPr lang="en-US" smtClean="0"/>
              <a:t>‹#›</a:t>
            </a:fld>
            <a:endParaRPr lang="en-US" dirty="0"/>
          </a:p>
        </p:txBody>
      </p:sp>
    </p:spTree>
    <p:extLst>
      <p:ext uri="{BB962C8B-B14F-4D97-AF65-F5344CB8AC3E}">
        <p14:creationId xmlns:p14="http://schemas.microsoft.com/office/powerpoint/2010/main" val="3004858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531525-8AC2-46B2-9024-46F5F20006FE}" type="slidenum">
              <a:rPr lang="en-US" smtClean="0"/>
              <a:t>1</a:t>
            </a:fld>
            <a:endParaRPr lang="en-US" dirty="0"/>
          </a:p>
        </p:txBody>
      </p:sp>
    </p:spTree>
    <p:extLst>
      <p:ext uri="{BB962C8B-B14F-4D97-AF65-F5344CB8AC3E}">
        <p14:creationId xmlns:p14="http://schemas.microsoft.com/office/powerpoint/2010/main" val="3120254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54EF3-C9B3-432A-B6F4-1BFE32CCB3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5E3CA2-5B87-4FB1-AAEC-1E16F45C53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E779D9-249A-4AD6-A0B6-9296AC24F2DE}"/>
              </a:ext>
            </a:extLst>
          </p:cNvPr>
          <p:cNvSpPr>
            <a:spLocks noGrp="1"/>
          </p:cNvSpPr>
          <p:nvPr>
            <p:ph type="dt" sz="half" idx="10"/>
          </p:nvPr>
        </p:nvSpPr>
        <p:spPr/>
        <p:txBody>
          <a:bodyPr/>
          <a:lstStyle/>
          <a:p>
            <a:fld id="{F6A11737-5408-4933-8F0B-3E8416CE5B24}" type="datetime1">
              <a:rPr lang="en-US" smtClean="0"/>
              <a:t>11/20/23</a:t>
            </a:fld>
            <a:endParaRPr lang="en-US" dirty="0"/>
          </a:p>
        </p:txBody>
      </p:sp>
      <p:sp>
        <p:nvSpPr>
          <p:cNvPr id="5" name="Footer Placeholder 4">
            <a:extLst>
              <a:ext uri="{FF2B5EF4-FFF2-40B4-BE49-F238E27FC236}">
                <a16:creationId xmlns:a16="http://schemas.microsoft.com/office/drawing/2014/main" id="{F7336DC2-A0D1-4515-B10D-D9DD4C91FF3F}"/>
              </a:ext>
            </a:extLst>
          </p:cNvPr>
          <p:cNvSpPr>
            <a:spLocks noGrp="1"/>
          </p:cNvSpPr>
          <p:nvPr>
            <p:ph type="ftr" sz="quarter" idx="11"/>
          </p:nvPr>
        </p:nvSpPr>
        <p:spPr/>
        <p:txBody>
          <a:bodyPr/>
          <a:lstStyle/>
          <a:p>
            <a:r>
              <a:rPr lang="en-US" dirty="0"/>
              <a:t>Confidential</a:t>
            </a:r>
          </a:p>
        </p:txBody>
      </p:sp>
      <p:sp>
        <p:nvSpPr>
          <p:cNvPr id="6" name="Slide Number Placeholder 5">
            <a:extLst>
              <a:ext uri="{FF2B5EF4-FFF2-40B4-BE49-F238E27FC236}">
                <a16:creationId xmlns:a16="http://schemas.microsoft.com/office/drawing/2014/main" id="{82AC439A-3D12-4E0D-A20E-EDB8952420E7}"/>
              </a:ext>
            </a:extLst>
          </p:cNvPr>
          <p:cNvSpPr>
            <a:spLocks noGrp="1"/>
          </p:cNvSpPr>
          <p:nvPr>
            <p:ph type="sldNum" sz="quarter" idx="12"/>
          </p:nvPr>
        </p:nvSpPr>
        <p:spPr/>
        <p:txBody>
          <a:bodyPr/>
          <a:lstStyle/>
          <a:p>
            <a:fld id="{B624B760-ACFA-453F-AEFF-BE60B268006E}" type="slidenum">
              <a:rPr lang="en-US" smtClean="0"/>
              <a:t>‹#›</a:t>
            </a:fld>
            <a:endParaRPr lang="en-US" dirty="0"/>
          </a:p>
        </p:txBody>
      </p:sp>
    </p:spTree>
    <p:extLst>
      <p:ext uri="{BB962C8B-B14F-4D97-AF65-F5344CB8AC3E}">
        <p14:creationId xmlns:p14="http://schemas.microsoft.com/office/powerpoint/2010/main" val="970722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9BB70-99AA-4157-983C-B855C0AFFE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0F469B4-9F42-4260-AD9D-BD80291E56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5BFA63-948A-4AFE-94C0-420F9EA8424B}"/>
              </a:ext>
            </a:extLst>
          </p:cNvPr>
          <p:cNvSpPr>
            <a:spLocks noGrp="1"/>
          </p:cNvSpPr>
          <p:nvPr>
            <p:ph type="dt" sz="half" idx="10"/>
          </p:nvPr>
        </p:nvSpPr>
        <p:spPr/>
        <p:txBody>
          <a:bodyPr/>
          <a:lstStyle/>
          <a:p>
            <a:fld id="{C69A84B0-8CFA-4FAE-9F33-171C8D3EB364}" type="datetime1">
              <a:rPr lang="en-US" smtClean="0"/>
              <a:t>11/20/23</a:t>
            </a:fld>
            <a:endParaRPr lang="en-US" dirty="0"/>
          </a:p>
        </p:txBody>
      </p:sp>
      <p:sp>
        <p:nvSpPr>
          <p:cNvPr id="5" name="Footer Placeholder 4">
            <a:extLst>
              <a:ext uri="{FF2B5EF4-FFF2-40B4-BE49-F238E27FC236}">
                <a16:creationId xmlns:a16="http://schemas.microsoft.com/office/drawing/2014/main" id="{E2AA7A69-4D00-4AEF-99CA-3F7E797896C0}"/>
              </a:ext>
            </a:extLst>
          </p:cNvPr>
          <p:cNvSpPr>
            <a:spLocks noGrp="1"/>
          </p:cNvSpPr>
          <p:nvPr>
            <p:ph type="ftr" sz="quarter" idx="11"/>
          </p:nvPr>
        </p:nvSpPr>
        <p:spPr/>
        <p:txBody>
          <a:bodyPr/>
          <a:lstStyle/>
          <a:p>
            <a:r>
              <a:rPr lang="en-US" dirty="0"/>
              <a:t>Confidential</a:t>
            </a:r>
          </a:p>
        </p:txBody>
      </p:sp>
      <p:sp>
        <p:nvSpPr>
          <p:cNvPr id="6" name="Slide Number Placeholder 5">
            <a:extLst>
              <a:ext uri="{FF2B5EF4-FFF2-40B4-BE49-F238E27FC236}">
                <a16:creationId xmlns:a16="http://schemas.microsoft.com/office/drawing/2014/main" id="{7E93CAFB-3B96-4F34-A2D8-3B449B7C389B}"/>
              </a:ext>
            </a:extLst>
          </p:cNvPr>
          <p:cNvSpPr>
            <a:spLocks noGrp="1"/>
          </p:cNvSpPr>
          <p:nvPr>
            <p:ph type="sldNum" sz="quarter" idx="12"/>
          </p:nvPr>
        </p:nvSpPr>
        <p:spPr/>
        <p:txBody>
          <a:bodyPr/>
          <a:lstStyle/>
          <a:p>
            <a:fld id="{B624B760-ACFA-453F-AEFF-BE60B268006E}" type="slidenum">
              <a:rPr lang="en-US" smtClean="0"/>
              <a:t>‹#›</a:t>
            </a:fld>
            <a:endParaRPr lang="en-US" dirty="0"/>
          </a:p>
        </p:txBody>
      </p:sp>
    </p:spTree>
    <p:extLst>
      <p:ext uri="{BB962C8B-B14F-4D97-AF65-F5344CB8AC3E}">
        <p14:creationId xmlns:p14="http://schemas.microsoft.com/office/powerpoint/2010/main" val="2806277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772DB9-CFDA-4FBF-BA6D-D45DA965A6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D8E984-C731-416C-93AB-EB62C948F2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D2C81-4460-4644-83E5-6BA8D4E2D56D}"/>
              </a:ext>
            </a:extLst>
          </p:cNvPr>
          <p:cNvSpPr>
            <a:spLocks noGrp="1"/>
          </p:cNvSpPr>
          <p:nvPr>
            <p:ph type="dt" sz="half" idx="10"/>
          </p:nvPr>
        </p:nvSpPr>
        <p:spPr/>
        <p:txBody>
          <a:bodyPr/>
          <a:lstStyle/>
          <a:p>
            <a:fld id="{7CA68494-3EDD-4513-81DC-6D0AA090F6F5}" type="datetime1">
              <a:rPr lang="en-US" smtClean="0"/>
              <a:t>11/20/23</a:t>
            </a:fld>
            <a:endParaRPr lang="en-US" dirty="0"/>
          </a:p>
        </p:txBody>
      </p:sp>
      <p:sp>
        <p:nvSpPr>
          <p:cNvPr id="5" name="Footer Placeholder 4">
            <a:extLst>
              <a:ext uri="{FF2B5EF4-FFF2-40B4-BE49-F238E27FC236}">
                <a16:creationId xmlns:a16="http://schemas.microsoft.com/office/drawing/2014/main" id="{F2AA6A63-B8A4-429A-96E5-8B8F96526ACB}"/>
              </a:ext>
            </a:extLst>
          </p:cNvPr>
          <p:cNvSpPr>
            <a:spLocks noGrp="1"/>
          </p:cNvSpPr>
          <p:nvPr>
            <p:ph type="ftr" sz="quarter" idx="11"/>
          </p:nvPr>
        </p:nvSpPr>
        <p:spPr/>
        <p:txBody>
          <a:bodyPr/>
          <a:lstStyle/>
          <a:p>
            <a:r>
              <a:rPr lang="en-US" dirty="0"/>
              <a:t>Confidential</a:t>
            </a:r>
          </a:p>
        </p:txBody>
      </p:sp>
      <p:sp>
        <p:nvSpPr>
          <p:cNvPr id="6" name="Slide Number Placeholder 5">
            <a:extLst>
              <a:ext uri="{FF2B5EF4-FFF2-40B4-BE49-F238E27FC236}">
                <a16:creationId xmlns:a16="http://schemas.microsoft.com/office/drawing/2014/main" id="{73EF1225-8BD0-4DDE-AC64-D7A14F7A59AB}"/>
              </a:ext>
            </a:extLst>
          </p:cNvPr>
          <p:cNvSpPr>
            <a:spLocks noGrp="1"/>
          </p:cNvSpPr>
          <p:nvPr>
            <p:ph type="sldNum" sz="quarter" idx="12"/>
          </p:nvPr>
        </p:nvSpPr>
        <p:spPr/>
        <p:txBody>
          <a:bodyPr/>
          <a:lstStyle/>
          <a:p>
            <a:fld id="{B624B760-ACFA-453F-AEFF-BE60B268006E}" type="slidenum">
              <a:rPr lang="en-US" smtClean="0"/>
              <a:t>‹#›</a:t>
            </a:fld>
            <a:endParaRPr lang="en-US" dirty="0"/>
          </a:p>
        </p:txBody>
      </p:sp>
    </p:spTree>
    <p:extLst>
      <p:ext uri="{BB962C8B-B14F-4D97-AF65-F5344CB8AC3E}">
        <p14:creationId xmlns:p14="http://schemas.microsoft.com/office/powerpoint/2010/main" val="3335736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54EF3-C9B3-432A-B6F4-1BFE32CCB3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5E3CA2-5B87-4FB1-AAEC-1E16F45C53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E779D9-249A-4AD6-A0B6-9296AC24F2DE}"/>
              </a:ext>
            </a:extLst>
          </p:cNvPr>
          <p:cNvSpPr>
            <a:spLocks noGrp="1"/>
          </p:cNvSpPr>
          <p:nvPr>
            <p:ph type="dt" sz="half" idx="10"/>
          </p:nvPr>
        </p:nvSpPr>
        <p:spPr/>
        <p:txBody>
          <a:bodyPr/>
          <a:lstStyle/>
          <a:p>
            <a:fld id="{360EE979-CF1A-49F1-B220-EFDD1CFEFCDC}" type="datetimeFigureOut">
              <a:rPr lang="en-US" smtClean="0"/>
              <a:t>11/20/23</a:t>
            </a:fld>
            <a:endParaRPr lang="en-US"/>
          </a:p>
        </p:txBody>
      </p:sp>
      <p:sp>
        <p:nvSpPr>
          <p:cNvPr id="5" name="Footer Placeholder 4">
            <a:extLst>
              <a:ext uri="{FF2B5EF4-FFF2-40B4-BE49-F238E27FC236}">
                <a16:creationId xmlns:a16="http://schemas.microsoft.com/office/drawing/2014/main" id="{F7336DC2-A0D1-4515-B10D-D9DD4C91FF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AC439A-3D12-4E0D-A20E-EDB8952420E7}"/>
              </a:ext>
            </a:extLst>
          </p:cNvPr>
          <p:cNvSpPr>
            <a:spLocks noGrp="1"/>
          </p:cNvSpPr>
          <p:nvPr>
            <p:ph type="sldNum" sz="quarter" idx="12"/>
          </p:nvPr>
        </p:nvSpPr>
        <p:spPr/>
        <p:txBody>
          <a:bodyPr/>
          <a:lstStyle/>
          <a:p>
            <a:fld id="{B624B760-ACFA-453F-AEFF-BE60B268006E}" type="slidenum">
              <a:rPr lang="en-US" smtClean="0"/>
              <a:t>‹#›</a:t>
            </a:fld>
            <a:endParaRPr lang="en-US"/>
          </a:p>
        </p:txBody>
      </p:sp>
    </p:spTree>
    <p:extLst>
      <p:ext uri="{BB962C8B-B14F-4D97-AF65-F5344CB8AC3E}">
        <p14:creationId xmlns:p14="http://schemas.microsoft.com/office/powerpoint/2010/main" val="1586747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B0489-CD0E-460A-AEE0-4E92702869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E3EE7A-42B9-46E6-810C-9EC31EB4FF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8294C2-3A08-4667-B232-35672A2DBEC6}"/>
              </a:ext>
            </a:extLst>
          </p:cNvPr>
          <p:cNvSpPr>
            <a:spLocks noGrp="1"/>
          </p:cNvSpPr>
          <p:nvPr>
            <p:ph type="dt" sz="half" idx="10"/>
          </p:nvPr>
        </p:nvSpPr>
        <p:spPr/>
        <p:txBody>
          <a:bodyPr/>
          <a:lstStyle/>
          <a:p>
            <a:fld id="{360EE979-CF1A-49F1-B220-EFDD1CFEFCDC}" type="datetimeFigureOut">
              <a:rPr lang="en-US" smtClean="0"/>
              <a:t>11/20/23</a:t>
            </a:fld>
            <a:endParaRPr lang="en-US"/>
          </a:p>
        </p:txBody>
      </p:sp>
      <p:sp>
        <p:nvSpPr>
          <p:cNvPr id="5" name="Footer Placeholder 4">
            <a:extLst>
              <a:ext uri="{FF2B5EF4-FFF2-40B4-BE49-F238E27FC236}">
                <a16:creationId xmlns:a16="http://schemas.microsoft.com/office/drawing/2014/main" id="{CF1BACA9-77C8-439A-84BF-6E3C97D309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C47F74-3DC4-40CD-B537-43C08550591C}"/>
              </a:ext>
            </a:extLst>
          </p:cNvPr>
          <p:cNvSpPr>
            <a:spLocks noGrp="1"/>
          </p:cNvSpPr>
          <p:nvPr>
            <p:ph type="sldNum" sz="quarter" idx="12"/>
          </p:nvPr>
        </p:nvSpPr>
        <p:spPr/>
        <p:txBody>
          <a:bodyPr/>
          <a:lstStyle/>
          <a:p>
            <a:fld id="{B624B760-ACFA-453F-AEFF-BE60B268006E}" type="slidenum">
              <a:rPr lang="en-US" smtClean="0"/>
              <a:t>‹#›</a:t>
            </a:fld>
            <a:endParaRPr lang="en-US"/>
          </a:p>
        </p:txBody>
      </p:sp>
    </p:spTree>
    <p:extLst>
      <p:ext uri="{BB962C8B-B14F-4D97-AF65-F5344CB8AC3E}">
        <p14:creationId xmlns:p14="http://schemas.microsoft.com/office/powerpoint/2010/main" val="756523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398D3-69CA-4791-9CCD-459ED31CB0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E6E29C-28D3-4BA6-B658-DECA3DAE9B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DA8659-0900-4FBD-8BBF-6FF374B54D6D}"/>
              </a:ext>
            </a:extLst>
          </p:cNvPr>
          <p:cNvSpPr>
            <a:spLocks noGrp="1"/>
          </p:cNvSpPr>
          <p:nvPr>
            <p:ph type="dt" sz="half" idx="10"/>
          </p:nvPr>
        </p:nvSpPr>
        <p:spPr/>
        <p:txBody>
          <a:bodyPr/>
          <a:lstStyle/>
          <a:p>
            <a:fld id="{360EE979-CF1A-49F1-B220-EFDD1CFEFCDC}" type="datetimeFigureOut">
              <a:rPr lang="en-US" smtClean="0"/>
              <a:t>11/20/23</a:t>
            </a:fld>
            <a:endParaRPr lang="en-US"/>
          </a:p>
        </p:txBody>
      </p:sp>
      <p:sp>
        <p:nvSpPr>
          <p:cNvPr id="5" name="Footer Placeholder 4">
            <a:extLst>
              <a:ext uri="{FF2B5EF4-FFF2-40B4-BE49-F238E27FC236}">
                <a16:creationId xmlns:a16="http://schemas.microsoft.com/office/drawing/2014/main" id="{DD4B2EF9-BC9D-41A7-8167-8C7ECDE2DD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D86ADE-6662-4A12-A58E-9CB0C57C04F8}"/>
              </a:ext>
            </a:extLst>
          </p:cNvPr>
          <p:cNvSpPr>
            <a:spLocks noGrp="1"/>
          </p:cNvSpPr>
          <p:nvPr>
            <p:ph type="sldNum" sz="quarter" idx="12"/>
          </p:nvPr>
        </p:nvSpPr>
        <p:spPr/>
        <p:txBody>
          <a:bodyPr/>
          <a:lstStyle/>
          <a:p>
            <a:fld id="{B624B760-ACFA-453F-AEFF-BE60B268006E}" type="slidenum">
              <a:rPr lang="en-US" smtClean="0"/>
              <a:t>‹#›</a:t>
            </a:fld>
            <a:endParaRPr lang="en-US"/>
          </a:p>
        </p:txBody>
      </p:sp>
    </p:spTree>
    <p:extLst>
      <p:ext uri="{BB962C8B-B14F-4D97-AF65-F5344CB8AC3E}">
        <p14:creationId xmlns:p14="http://schemas.microsoft.com/office/powerpoint/2010/main" val="3635173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1F635-FBEB-452C-B5B6-AD72A8DA98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0FBA79-7B8B-4989-9FDE-604A599200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23BBDA-29BD-4528-9EA3-4413E2FD21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54183B-9AFC-44CA-8A25-CA62EA59DC12}"/>
              </a:ext>
            </a:extLst>
          </p:cNvPr>
          <p:cNvSpPr>
            <a:spLocks noGrp="1"/>
          </p:cNvSpPr>
          <p:nvPr>
            <p:ph type="dt" sz="half" idx="10"/>
          </p:nvPr>
        </p:nvSpPr>
        <p:spPr/>
        <p:txBody>
          <a:bodyPr/>
          <a:lstStyle/>
          <a:p>
            <a:fld id="{360EE979-CF1A-49F1-B220-EFDD1CFEFCDC}" type="datetimeFigureOut">
              <a:rPr lang="en-US" smtClean="0"/>
              <a:t>11/20/23</a:t>
            </a:fld>
            <a:endParaRPr lang="en-US"/>
          </a:p>
        </p:txBody>
      </p:sp>
      <p:sp>
        <p:nvSpPr>
          <p:cNvPr id="6" name="Footer Placeholder 5">
            <a:extLst>
              <a:ext uri="{FF2B5EF4-FFF2-40B4-BE49-F238E27FC236}">
                <a16:creationId xmlns:a16="http://schemas.microsoft.com/office/drawing/2014/main" id="{A73ABEBE-78EF-40CD-AC6D-18B9AABAA5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C24DF8-A002-4411-BD58-81FD4960CAC7}"/>
              </a:ext>
            </a:extLst>
          </p:cNvPr>
          <p:cNvSpPr>
            <a:spLocks noGrp="1"/>
          </p:cNvSpPr>
          <p:nvPr>
            <p:ph type="sldNum" sz="quarter" idx="12"/>
          </p:nvPr>
        </p:nvSpPr>
        <p:spPr/>
        <p:txBody>
          <a:bodyPr/>
          <a:lstStyle/>
          <a:p>
            <a:fld id="{B624B760-ACFA-453F-AEFF-BE60B268006E}" type="slidenum">
              <a:rPr lang="en-US" smtClean="0"/>
              <a:t>‹#›</a:t>
            </a:fld>
            <a:endParaRPr lang="en-US"/>
          </a:p>
        </p:txBody>
      </p:sp>
    </p:spTree>
    <p:extLst>
      <p:ext uri="{BB962C8B-B14F-4D97-AF65-F5344CB8AC3E}">
        <p14:creationId xmlns:p14="http://schemas.microsoft.com/office/powerpoint/2010/main" val="1572270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E6008-52CC-4502-B761-597BE8C131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419530-37B4-4E4E-9553-1801BFC330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EB279E-110A-4567-A954-4A66BEB7EC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45F275-94FD-45E4-88C6-BD55AD9EF4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CC8E92-A260-4424-8DB1-B926224963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486233-CE6F-4469-B3ED-98C917FD7A89}"/>
              </a:ext>
            </a:extLst>
          </p:cNvPr>
          <p:cNvSpPr>
            <a:spLocks noGrp="1"/>
          </p:cNvSpPr>
          <p:nvPr>
            <p:ph type="dt" sz="half" idx="10"/>
          </p:nvPr>
        </p:nvSpPr>
        <p:spPr/>
        <p:txBody>
          <a:bodyPr/>
          <a:lstStyle/>
          <a:p>
            <a:fld id="{360EE979-CF1A-49F1-B220-EFDD1CFEFCDC}" type="datetimeFigureOut">
              <a:rPr lang="en-US" smtClean="0"/>
              <a:t>11/20/23</a:t>
            </a:fld>
            <a:endParaRPr lang="en-US"/>
          </a:p>
        </p:txBody>
      </p:sp>
      <p:sp>
        <p:nvSpPr>
          <p:cNvPr id="8" name="Footer Placeholder 7">
            <a:extLst>
              <a:ext uri="{FF2B5EF4-FFF2-40B4-BE49-F238E27FC236}">
                <a16:creationId xmlns:a16="http://schemas.microsoft.com/office/drawing/2014/main" id="{E605A556-C77A-45FD-B61B-487ACBC283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23614FD-8D5E-4273-A253-C7180F1DE0EE}"/>
              </a:ext>
            </a:extLst>
          </p:cNvPr>
          <p:cNvSpPr>
            <a:spLocks noGrp="1"/>
          </p:cNvSpPr>
          <p:nvPr>
            <p:ph type="sldNum" sz="quarter" idx="12"/>
          </p:nvPr>
        </p:nvSpPr>
        <p:spPr/>
        <p:txBody>
          <a:bodyPr/>
          <a:lstStyle/>
          <a:p>
            <a:fld id="{B624B760-ACFA-453F-AEFF-BE60B268006E}" type="slidenum">
              <a:rPr lang="en-US" smtClean="0"/>
              <a:t>‹#›</a:t>
            </a:fld>
            <a:endParaRPr lang="en-US"/>
          </a:p>
        </p:txBody>
      </p:sp>
    </p:spTree>
    <p:extLst>
      <p:ext uri="{BB962C8B-B14F-4D97-AF65-F5344CB8AC3E}">
        <p14:creationId xmlns:p14="http://schemas.microsoft.com/office/powerpoint/2010/main" val="3509268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91729-82F9-486C-AD46-2151990043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3B0D0A-598B-4D53-9768-961631A5B232}"/>
              </a:ext>
            </a:extLst>
          </p:cNvPr>
          <p:cNvSpPr>
            <a:spLocks noGrp="1"/>
          </p:cNvSpPr>
          <p:nvPr>
            <p:ph type="dt" sz="half" idx="10"/>
          </p:nvPr>
        </p:nvSpPr>
        <p:spPr/>
        <p:txBody>
          <a:bodyPr/>
          <a:lstStyle/>
          <a:p>
            <a:fld id="{360EE979-CF1A-49F1-B220-EFDD1CFEFCDC}" type="datetimeFigureOut">
              <a:rPr lang="en-US" smtClean="0"/>
              <a:t>11/20/23</a:t>
            </a:fld>
            <a:endParaRPr lang="en-US"/>
          </a:p>
        </p:txBody>
      </p:sp>
      <p:sp>
        <p:nvSpPr>
          <p:cNvPr id="4" name="Footer Placeholder 3">
            <a:extLst>
              <a:ext uri="{FF2B5EF4-FFF2-40B4-BE49-F238E27FC236}">
                <a16:creationId xmlns:a16="http://schemas.microsoft.com/office/drawing/2014/main" id="{AD7DF7C4-E827-4C28-BCBD-2E80CCAB81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0CAEC6-9FAD-4167-BB62-EAA4F3FCEDDD}"/>
              </a:ext>
            </a:extLst>
          </p:cNvPr>
          <p:cNvSpPr>
            <a:spLocks noGrp="1"/>
          </p:cNvSpPr>
          <p:nvPr>
            <p:ph type="sldNum" sz="quarter" idx="12"/>
          </p:nvPr>
        </p:nvSpPr>
        <p:spPr/>
        <p:txBody>
          <a:bodyPr/>
          <a:lstStyle/>
          <a:p>
            <a:fld id="{B624B760-ACFA-453F-AEFF-BE60B268006E}" type="slidenum">
              <a:rPr lang="en-US" smtClean="0"/>
              <a:t>‹#›</a:t>
            </a:fld>
            <a:endParaRPr lang="en-US"/>
          </a:p>
        </p:txBody>
      </p:sp>
    </p:spTree>
    <p:extLst>
      <p:ext uri="{BB962C8B-B14F-4D97-AF65-F5344CB8AC3E}">
        <p14:creationId xmlns:p14="http://schemas.microsoft.com/office/powerpoint/2010/main" val="35790324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FD2796-827D-4E71-909D-F9A387FAD2E0}"/>
              </a:ext>
            </a:extLst>
          </p:cNvPr>
          <p:cNvSpPr>
            <a:spLocks noGrp="1"/>
          </p:cNvSpPr>
          <p:nvPr>
            <p:ph type="dt" sz="half" idx="10"/>
          </p:nvPr>
        </p:nvSpPr>
        <p:spPr/>
        <p:txBody>
          <a:bodyPr/>
          <a:lstStyle/>
          <a:p>
            <a:fld id="{360EE979-CF1A-49F1-B220-EFDD1CFEFCDC}" type="datetimeFigureOut">
              <a:rPr lang="en-US" smtClean="0"/>
              <a:t>11/20/23</a:t>
            </a:fld>
            <a:endParaRPr lang="en-US"/>
          </a:p>
        </p:txBody>
      </p:sp>
      <p:sp>
        <p:nvSpPr>
          <p:cNvPr id="3" name="Footer Placeholder 2">
            <a:extLst>
              <a:ext uri="{FF2B5EF4-FFF2-40B4-BE49-F238E27FC236}">
                <a16:creationId xmlns:a16="http://schemas.microsoft.com/office/drawing/2014/main" id="{C8058B40-E3CA-40A4-AA38-C60628A37C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CA8EE9-52CC-4418-81F2-63EE26CAF136}"/>
              </a:ext>
            </a:extLst>
          </p:cNvPr>
          <p:cNvSpPr>
            <a:spLocks noGrp="1"/>
          </p:cNvSpPr>
          <p:nvPr>
            <p:ph type="sldNum" sz="quarter" idx="12"/>
          </p:nvPr>
        </p:nvSpPr>
        <p:spPr/>
        <p:txBody>
          <a:bodyPr/>
          <a:lstStyle/>
          <a:p>
            <a:fld id="{B624B760-ACFA-453F-AEFF-BE60B268006E}" type="slidenum">
              <a:rPr lang="en-US" smtClean="0"/>
              <a:t>‹#›</a:t>
            </a:fld>
            <a:endParaRPr lang="en-US"/>
          </a:p>
        </p:txBody>
      </p:sp>
    </p:spTree>
    <p:extLst>
      <p:ext uri="{BB962C8B-B14F-4D97-AF65-F5344CB8AC3E}">
        <p14:creationId xmlns:p14="http://schemas.microsoft.com/office/powerpoint/2010/main" val="961238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34683-A8D4-4CC6-AF46-A23D801B8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98A388-BB95-4915-A41F-6DF1089650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D7505A-D8B4-41B9-8C80-FAF46690A0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473E70-807E-48F8-8B8B-69CBEC4DE3C6}"/>
              </a:ext>
            </a:extLst>
          </p:cNvPr>
          <p:cNvSpPr>
            <a:spLocks noGrp="1"/>
          </p:cNvSpPr>
          <p:nvPr>
            <p:ph type="dt" sz="half" idx="10"/>
          </p:nvPr>
        </p:nvSpPr>
        <p:spPr/>
        <p:txBody>
          <a:bodyPr/>
          <a:lstStyle/>
          <a:p>
            <a:fld id="{360EE979-CF1A-49F1-B220-EFDD1CFEFCDC}" type="datetimeFigureOut">
              <a:rPr lang="en-US" smtClean="0"/>
              <a:t>11/20/23</a:t>
            </a:fld>
            <a:endParaRPr lang="en-US"/>
          </a:p>
        </p:txBody>
      </p:sp>
      <p:sp>
        <p:nvSpPr>
          <p:cNvPr id="6" name="Footer Placeholder 5">
            <a:extLst>
              <a:ext uri="{FF2B5EF4-FFF2-40B4-BE49-F238E27FC236}">
                <a16:creationId xmlns:a16="http://schemas.microsoft.com/office/drawing/2014/main" id="{78FA358A-29DC-40E2-89AF-FF2030233E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8C4C6F-B0F3-40D8-9C8C-E218B71FD707}"/>
              </a:ext>
            </a:extLst>
          </p:cNvPr>
          <p:cNvSpPr>
            <a:spLocks noGrp="1"/>
          </p:cNvSpPr>
          <p:nvPr>
            <p:ph type="sldNum" sz="quarter" idx="12"/>
          </p:nvPr>
        </p:nvSpPr>
        <p:spPr/>
        <p:txBody>
          <a:bodyPr/>
          <a:lstStyle/>
          <a:p>
            <a:fld id="{B624B760-ACFA-453F-AEFF-BE60B268006E}" type="slidenum">
              <a:rPr lang="en-US" smtClean="0"/>
              <a:t>‹#›</a:t>
            </a:fld>
            <a:endParaRPr lang="en-US"/>
          </a:p>
        </p:txBody>
      </p:sp>
    </p:spTree>
    <p:extLst>
      <p:ext uri="{BB962C8B-B14F-4D97-AF65-F5344CB8AC3E}">
        <p14:creationId xmlns:p14="http://schemas.microsoft.com/office/powerpoint/2010/main" val="1698166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B0489-CD0E-460A-AEE0-4E92702869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E3EE7A-42B9-46E6-810C-9EC31EB4FF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8294C2-3A08-4667-B232-35672A2DBEC6}"/>
              </a:ext>
            </a:extLst>
          </p:cNvPr>
          <p:cNvSpPr>
            <a:spLocks noGrp="1"/>
          </p:cNvSpPr>
          <p:nvPr>
            <p:ph type="dt" sz="half" idx="10"/>
          </p:nvPr>
        </p:nvSpPr>
        <p:spPr/>
        <p:txBody>
          <a:bodyPr/>
          <a:lstStyle/>
          <a:p>
            <a:fld id="{35AD146D-8EA5-4384-8992-C90252FF20F8}" type="datetime1">
              <a:rPr lang="en-US" smtClean="0"/>
              <a:t>11/20/23</a:t>
            </a:fld>
            <a:endParaRPr lang="en-US" dirty="0"/>
          </a:p>
        </p:txBody>
      </p:sp>
      <p:sp>
        <p:nvSpPr>
          <p:cNvPr id="5" name="Footer Placeholder 4">
            <a:extLst>
              <a:ext uri="{FF2B5EF4-FFF2-40B4-BE49-F238E27FC236}">
                <a16:creationId xmlns:a16="http://schemas.microsoft.com/office/drawing/2014/main" id="{CF1BACA9-77C8-439A-84BF-6E3C97D30908}"/>
              </a:ext>
            </a:extLst>
          </p:cNvPr>
          <p:cNvSpPr>
            <a:spLocks noGrp="1"/>
          </p:cNvSpPr>
          <p:nvPr>
            <p:ph type="ftr" sz="quarter" idx="11"/>
          </p:nvPr>
        </p:nvSpPr>
        <p:spPr/>
        <p:txBody>
          <a:bodyPr/>
          <a:lstStyle/>
          <a:p>
            <a:r>
              <a:rPr lang="en-US" dirty="0"/>
              <a:t>Confidential</a:t>
            </a:r>
          </a:p>
        </p:txBody>
      </p:sp>
      <p:sp>
        <p:nvSpPr>
          <p:cNvPr id="6" name="Slide Number Placeholder 5">
            <a:extLst>
              <a:ext uri="{FF2B5EF4-FFF2-40B4-BE49-F238E27FC236}">
                <a16:creationId xmlns:a16="http://schemas.microsoft.com/office/drawing/2014/main" id="{0AC47F74-3DC4-40CD-B537-43C08550591C}"/>
              </a:ext>
            </a:extLst>
          </p:cNvPr>
          <p:cNvSpPr>
            <a:spLocks noGrp="1"/>
          </p:cNvSpPr>
          <p:nvPr>
            <p:ph type="sldNum" sz="quarter" idx="12"/>
          </p:nvPr>
        </p:nvSpPr>
        <p:spPr/>
        <p:txBody>
          <a:bodyPr/>
          <a:lstStyle/>
          <a:p>
            <a:fld id="{B624B760-ACFA-453F-AEFF-BE60B268006E}" type="slidenum">
              <a:rPr lang="en-US" smtClean="0"/>
              <a:t>‹#›</a:t>
            </a:fld>
            <a:endParaRPr lang="en-US" dirty="0"/>
          </a:p>
        </p:txBody>
      </p:sp>
    </p:spTree>
    <p:extLst>
      <p:ext uri="{BB962C8B-B14F-4D97-AF65-F5344CB8AC3E}">
        <p14:creationId xmlns:p14="http://schemas.microsoft.com/office/powerpoint/2010/main" val="36174025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250C2-010D-49E7-BF69-5E614BEEAB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425502-7555-4D2C-B3F5-004A9564F5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58B18C-6E0D-4771-A1FD-CEC2E13420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C3A070-0A8B-488A-82F8-87521D56EE0E}"/>
              </a:ext>
            </a:extLst>
          </p:cNvPr>
          <p:cNvSpPr>
            <a:spLocks noGrp="1"/>
          </p:cNvSpPr>
          <p:nvPr>
            <p:ph type="dt" sz="half" idx="10"/>
          </p:nvPr>
        </p:nvSpPr>
        <p:spPr/>
        <p:txBody>
          <a:bodyPr/>
          <a:lstStyle/>
          <a:p>
            <a:fld id="{360EE979-CF1A-49F1-B220-EFDD1CFEFCDC}" type="datetimeFigureOut">
              <a:rPr lang="en-US" smtClean="0"/>
              <a:t>11/20/23</a:t>
            </a:fld>
            <a:endParaRPr lang="en-US"/>
          </a:p>
        </p:txBody>
      </p:sp>
      <p:sp>
        <p:nvSpPr>
          <p:cNvPr id="6" name="Footer Placeholder 5">
            <a:extLst>
              <a:ext uri="{FF2B5EF4-FFF2-40B4-BE49-F238E27FC236}">
                <a16:creationId xmlns:a16="http://schemas.microsoft.com/office/drawing/2014/main" id="{FA7A319D-BE26-4ADE-A342-FDF83BD21C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7B8697-A65A-4F13-9C9B-7B390225D771}"/>
              </a:ext>
            </a:extLst>
          </p:cNvPr>
          <p:cNvSpPr>
            <a:spLocks noGrp="1"/>
          </p:cNvSpPr>
          <p:nvPr>
            <p:ph type="sldNum" sz="quarter" idx="12"/>
          </p:nvPr>
        </p:nvSpPr>
        <p:spPr/>
        <p:txBody>
          <a:bodyPr/>
          <a:lstStyle/>
          <a:p>
            <a:fld id="{B624B760-ACFA-453F-AEFF-BE60B268006E}" type="slidenum">
              <a:rPr lang="en-US" smtClean="0"/>
              <a:t>‹#›</a:t>
            </a:fld>
            <a:endParaRPr lang="en-US"/>
          </a:p>
        </p:txBody>
      </p:sp>
    </p:spTree>
    <p:extLst>
      <p:ext uri="{BB962C8B-B14F-4D97-AF65-F5344CB8AC3E}">
        <p14:creationId xmlns:p14="http://schemas.microsoft.com/office/powerpoint/2010/main" val="22510492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9BB70-99AA-4157-983C-B855C0AFFE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0F469B4-9F42-4260-AD9D-BD80291E56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5BFA63-948A-4AFE-94C0-420F9EA8424B}"/>
              </a:ext>
            </a:extLst>
          </p:cNvPr>
          <p:cNvSpPr>
            <a:spLocks noGrp="1"/>
          </p:cNvSpPr>
          <p:nvPr>
            <p:ph type="dt" sz="half" idx="10"/>
          </p:nvPr>
        </p:nvSpPr>
        <p:spPr/>
        <p:txBody>
          <a:bodyPr/>
          <a:lstStyle/>
          <a:p>
            <a:fld id="{360EE979-CF1A-49F1-B220-EFDD1CFEFCDC}" type="datetimeFigureOut">
              <a:rPr lang="en-US" smtClean="0"/>
              <a:t>11/20/23</a:t>
            </a:fld>
            <a:endParaRPr lang="en-US"/>
          </a:p>
        </p:txBody>
      </p:sp>
      <p:sp>
        <p:nvSpPr>
          <p:cNvPr id="5" name="Footer Placeholder 4">
            <a:extLst>
              <a:ext uri="{FF2B5EF4-FFF2-40B4-BE49-F238E27FC236}">
                <a16:creationId xmlns:a16="http://schemas.microsoft.com/office/drawing/2014/main" id="{E2AA7A69-4D00-4AEF-99CA-3F7E797896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93CAFB-3B96-4F34-A2D8-3B449B7C389B}"/>
              </a:ext>
            </a:extLst>
          </p:cNvPr>
          <p:cNvSpPr>
            <a:spLocks noGrp="1"/>
          </p:cNvSpPr>
          <p:nvPr>
            <p:ph type="sldNum" sz="quarter" idx="12"/>
          </p:nvPr>
        </p:nvSpPr>
        <p:spPr/>
        <p:txBody>
          <a:bodyPr/>
          <a:lstStyle/>
          <a:p>
            <a:fld id="{B624B760-ACFA-453F-AEFF-BE60B268006E}" type="slidenum">
              <a:rPr lang="en-US" smtClean="0"/>
              <a:t>‹#›</a:t>
            </a:fld>
            <a:endParaRPr lang="en-US"/>
          </a:p>
        </p:txBody>
      </p:sp>
    </p:spTree>
    <p:extLst>
      <p:ext uri="{BB962C8B-B14F-4D97-AF65-F5344CB8AC3E}">
        <p14:creationId xmlns:p14="http://schemas.microsoft.com/office/powerpoint/2010/main" val="1396605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772DB9-CFDA-4FBF-BA6D-D45DA965A6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D8E984-C731-416C-93AB-EB62C948F2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D2C81-4460-4644-83E5-6BA8D4E2D56D}"/>
              </a:ext>
            </a:extLst>
          </p:cNvPr>
          <p:cNvSpPr>
            <a:spLocks noGrp="1"/>
          </p:cNvSpPr>
          <p:nvPr>
            <p:ph type="dt" sz="half" idx="10"/>
          </p:nvPr>
        </p:nvSpPr>
        <p:spPr/>
        <p:txBody>
          <a:bodyPr/>
          <a:lstStyle/>
          <a:p>
            <a:fld id="{360EE979-CF1A-49F1-B220-EFDD1CFEFCDC}" type="datetimeFigureOut">
              <a:rPr lang="en-US" smtClean="0"/>
              <a:t>11/20/23</a:t>
            </a:fld>
            <a:endParaRPr lang="en-US"/>
          </a:p>
        </p:txBody>
      </p:sp>
      <p:sp>
        <p:nvSpPr>
          <p:cNvPr id="5" name="Footer Placeholder 4">
            <a:extLst>
              <a:ext uri="{FF2B5EF4-FFF2-40B4-BE49-F238E27FC236}">
                <a16:creationId xmlns:a16="http://schemas.microsoft.com/office/drawing/2014/main" id="{F2AA6A63-B8A4-429A-96E5-8B8F96526A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EF1225-8BD0-4DDE-AC64-D7A14F7A59AB}"/>
              </a:ext>
            </a:extLst>
          </p:cNvPr>
          <p:cNvSpPr>
            <a:spLocks noGrp="1"/>
          </p:cNvSpPr>
          <p:nvPr>
            <p:ph type="sldNum" sz="quarter" idx="12"/>
          </p:nvPr>
        </p:nvSpPr>
        <p:spPr/>
        <p:txBody>
          <a:bodyPr/>
          <a:lstStyle/>
          <a:p>
            <a:fld id="{B624B760-ACFA-453F-AEFF-BE60B268006E}" type="slidenum">
              <a:rPr lang="en-US" smtClean="0"/>
              <a:t>‹#›</a:t>
            </a:fld>
            <a:endParaRPr lang="en-US"/>
          </a:p>
        </p:txBody>
      </p:sp>
    </p:spTree>
    <p:extLst>
      <p:ext uri="{BB962C8B-B14F-4D97-AF65-F5344CB8AC3E}">
        <p14:creationId xmlns:p14="http://schemas.microsoft.com/office/powerpoint/2010/main" val="2213359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398D3-69CA-4791-9CCD-459ED31CB0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E6E29C-28D3-4BA6-B658-DECA3DAE9B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DA8659-0900-4FBD-8BBF-6FF374B54D6D}"/>
              </a:ext>
            </a:extLst>
          </p:cNvPr>
          <p:cNvSpPr>
            <a:spLocks noGrp="1"/>
          </p:cNvSpPr>
          <p:nvPr>
            <p:ph type="dt" sz="half" idx="10"/>
          </p:nvPr>
        </p:nvSpPr>
        <p:spPr/>
        <p:txBody>
          <a:bodyPr/>
          <a:lstStyle/>
          <a:p>
            <a:fld id="{B20EA8D6-FDF6-455E-8D8F-90505D39AC81}" type="datetime1">
              <a:rPr lang="en-US" smtClean="0"/>
              <a:t>11/20/23</a:t>
            </a:fld>
            <a:endParaRPr lang="en-US" dirty="0"/>
          </a:p>
        </p:txBody>
      </p:sp>
      <p:sp>
        <p:nvSpPr>
          <p:cNvPr id="5" name="Footer Placeholder 4">
            <a:extLst>
              <a:ext uri="{FF2B5EF4-FFF2-40B4-BE49-F238E27FC236}">
                <a16:creationId xmlns:a16="http://schemas.microsoft.com/office/drawing/2014/main" id="{DD4B2EF9-BC9D-41A7-8167-8C7ECDE2DD1D}"/>
              </a:ext>
            </a:extLst>
          </p:cNvPr>
          <p:cNvSpPr>
            <a:spLocks noGrp="1"/>
          </p:cNvSpPr>
          <p:nvPr>
            <p:ph type="ftr" sz="quarter" idx="11"/>
          </p:nvPr>
        </p:nvSpPr>
        <p:spPr/>
        <p:txBody>
          <a:bodyPr/>
          <a:lstStyle/>
          <a:p>
            <a:r>
              <a:rPr lang="en-US" dirty="0"/>
              <a:t>Confidential</a:t>
            </a:r>
          </a:p>
        </p:txBody>
      </p:sp>
      <p:sp>
        <p:nvSpPr>
          <p:cNvPr id="6" name="Slide Number Placeholder 5">
            <a:extLst>
              <a:ext uri="{FF2B5EF4-FFF2-40B4-BE49-F238E27FC236}">
                <a16:creationId xmlns:a16="http://schemas.microsoft.com/office/drawing/2014/main" id="{C0D86ADE-6662-4A12-A58E-9CB0C57C04F8}"/>
              </a:ext>
            </a:extLst>
          </p:cNvPr>
          <p:cNvSpPr>
            <a:spLocks noGrp="1"/>
          </p:cNvSpPr>
          <p:nvPr>
            <p:ph type="sldNum" sz="quarter" idx="12"/>
          </p:nvPr>
        </p:nvSpPr>
        <p:spPr/>
        <p:txBody>
          <a:bodyPr/>
          <a:lstStyle/>
          <a:p>
            <a:fld id="{B624B760-ACFA-453F-AEFF-BE60B268006E}" type="slidenum">
              <a:rPr lang="en-US" smtClean="0"/>
              <a:t>‹#›</a:t>
            </a:fld>
            <a:endParaRPr lang="en-US" dirty="0"/>
          </a:p>
        </p:txBody>
      </p:sp>
    </p:spTree>
    <p:extLst>
      <p:ext uri="{BB962C8B-B14F-4D97-AF65-F5344CB8AC3E}">
        <p14:creationId xmlns:p14="http://schemas.microsoft.com/office/powerpoint/2010/main" val="4065968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1F635-FBEB-452C-B5B6-AD72A8DA98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0FBA79-7B8B-4989-9FDE-604A599200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23BBDA-29BD-4528-9EA3-4413E2FD21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54183B-9AFC-44CA-8A25-CA62EA59DC12}"/>
              </a:ext>
            </a:extLst>
          </p:cNvPr>
          <p:cNvSpPr>
            <a:spLocks noGrp="1"/>
          </p:cNvSpPr>
          <p:nvPr>
            <p:ph type="dt" sz="half" idx="10"/>
          </p:nvPr>
        </p:nvSpPr>
        <p:spPr/>
        <p:txBody>
          <a:bodyPr/>
          <a:lstStyle/>
          <a:p>
            <a:fld id="{EAD69F0E-E1CA-4E38-AD64-7F6E9EBFEDDF}" type="datetime1">
              <a:rPr lang="en-US" smtClean="0"/>
              <a:t>11/20/23</a:t>
            </a:fld>
            <a:endParaRPr lang="en-US" dirty="0"/>
          </a:p>
        </p:txBody>
      </p:sp>
      <p:sp>
        <p:nvSpPr>
          <p:cNvPr id="6" name="Footer Placeholder 5">
            <a:extLst>
              <a:ext uri="{FF2B5EF4-FFF2-40B4-BE49-F238E27FC236}">
                <a16:creationId xmlns:a16="http://schemas.microsoft.com/office/drawing/2014/main" id="{A73ABEBE-78EF-40CD-AC6D-18B9AABAA53B}"/>
              </a:ext>
            </a:extLst>
          </p:cNvPr>
          <p:cNvSpPr>
            <a:spLocks noGrp="1"/>
          </p:cNvSpPr>
          <p:nvPr>
            <p:ph type="ftr" sz="quarter" idx="11"/>
          </p:nvPr>
        </p:nvSpPr>
        <p:spPr/>
        <p:txBody>
          <a:bodyPr/>
          <a:lstStyle/>
          <a:p>
            <a:r>
              <a:rPr lang="en-US" dirty="0"/>
              <a:t>Confidential</a:t>
            </a:r>
          </a:p>
        </p:txBody>
      </p:sp>
      <p:sp>
        <p:nvSpPr>
          <p:cNvPr id="7" name="Slide Number Placeholder 6">
            <a:extLst>
              <a:ext uri="{FF2B5EF4-FFF2-40B4-BE49-F238E27FC236}">
                <a16:creationId xmlns:a16="http://schemas.microsoft.com/office/drawing/2014/main" id="{21C24DF8-A002-4411-BD58-81FD4960CAC7}"/>
              </a:ext>
            </a:extLst>
          </p:cNvPr>
          <p:cNvSpPr>
            <a:spLocks noGrp="1"/>
          </p:cNvSpPr>
          <p:nvPr>
            <p:ph type="sldNum" sz="quarter" idx="12"/>
          </p:nvPr>
        </p:nvSpPr>
        <p:spPr/>
        <p:txBody>
          <a:bodyPr/>
          <a:lstStyle/>
          <a:p>
            <a:fld id="{B624B760-ACFA-453F-AEFF-BE60B268006E}" type="slidenum">
              <a:rPr lang="en-US" smtClean="0"/>
              <a:t>‹#›</a:t>
            </a:fld>
            <a:endParaRPr lang="en-US" dirty="0"/>
          </a:p>
        </p:txBody>
      </p:sp>
    </p:spTree>
    <p:extLst>
      <p:ext uri="{BB962C8B-B14F-4D97-AF65-F5344CB8AC3E}">
        <p14:creationId xmlns:p14="http://schemas.microsoft.com/office/powerpoint/2010/main" val="2919718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E6008-52CC-4502-B761-597BE8C131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419530-37B4-4E4E-9553-1801BFC330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EB279E-110A-4567-A954-4A66BEB7EC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45F275-94FD-45E4-88C6-BD55AD9EF4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CC8E92-A260-4424-8DB1-B926224963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486233-CE6F-4469-B3ED-98C917FD7A89}"/>
              </a:ext>
            </a:extLst>
          </p:cNvPr>
          <p:cNvSpPr>
            <a:spLocks noGrp="1"/>
          </p:cNvSpPr>
          <p:nvPr>
            <p:ph type="dt" sz="half" idx="10"/>
          </p:nvPr>
        </p:nvSpPr>
        <p:spPr/>
        <p:txBody>
          <a:bodyPr/>
          <a:lstStyle/>
          <a:p>
            <a:fld id="{A85CDDC5-2478-443C-B418-A9437C265E3D}" type="datetime1">
              <a:rPr lang="en-US" smtClean="0"/>
              <a:t>11/20/23</a:t>
            </a:fld>
            <a:endParaRPr lang="en-US" dirty="0"/>
          </a:p>
        </p:txBody>
      </p:sp>
      <p:sp>
        <p:nvSpPr>
          <p:cNvPr id="8" name="Footer Placeholder 7">
            <a:extLst>
              <a:ext uri="{FF2B5EF4-FFF2-40B4-BE49-F238E27FC236}">
                <a16:creationId xmlns:a16="http://schemas.microsoft.com/office/drawing/2014/main" id="{E605A556-C77A-45FD-B61B-487ACBC28319}"/>
              </a:ext>
            </a:extLst>
          </p:cNvPr>
          <p:cNvSpPr>
            <a:spLocks noGrp="1"/>
          </p:cNvSpPr>
          <p:nvPr>
            <p:ph type="ftr" sz="quarter" idx="11"/>
          </p:nvPr>
        </p:nvSpPr>
        <p:spPr/>
        <p:txBody>
          <a:bodyPr/>
          <a:lstStyle/>
          <a:p>
            <a:r>
              <a:rPr lang="en-US" dirty="0"/>
              <a:t>Confidential</a:t>
            </a:r>
          </a:p>
        </p:txBody>
      </p:sp>
      <p:sp>
        <p:nvSpPr>
          <p:cNvPr id="9" name="Slide Number Placeholder 8">
            <a:extLst>
              <a:ext uri="{FF2B5EF4-FFF2-40B4-BE49-F238E27FC236}">
                <a16:creationId xmlns:a16="http://schemas.microsoft.com/office/drawing/2014/main" id="{123614FD-8D5E-4273-A253-C7180F1DE0EE}"/>
              </a:ext>
            </a:extLst>
          </p:cNvPr>
          <p:cNvSpPr>
            <a:spLocks noGrp="1"/>
          </p:cNvSpPr>
          <p:nvPr>
            <p:ph type="sldNum" sz="quarter" idx="12"/>
          </p:nvPr>
        </p:nvSpPr>
        <p:spPr/>
        <p:txBody>
          <a:bodyPr/>
          <a:lstStyle/>
          <a:p>
            <a:fld id="{B624B760-ACFA-453F-AEFF-BE60B268006E}" type="slidenum">
              <a:rPr lang="en-US" smtClean="0"/>
              <a:t>‹#›</a:t>
            </a:fld>
            <a:endParaRPr lang="en-US" dirty="0"/>
          </a:p>
        </p:txBody>
      </p:sp>
    </p:spTree>
    <p:extLst>
      <p:ext uri="{BB962C8B-B14F-4D97-AF65-F5344CB8AC3E}">
        <p14:creationId xmlns:p14="http://schemas.microsoft.com/office/powerpoint/2010/main" val="3837556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91729-82F9-486C-AD46-2151990043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3B0D0A-598B-4D53-9768-961631A5B232}"/>
              </a:ext>
            </a:extLst>
          </p:cNvPr>
          <p:cNvSpPr>
            <a:spLocks noGrp="1"/>
          </p:cNvSpPr>
          <p:nvPr>
            <p:ph type="dt" sz="half" idx="10"/>
          </p:nvPr>
        </p:nvSpPr>
        <p:spPr/>
        <p:txBody>
          <a:bodyPr/>
          <a:lstStyle/>
          <a:p>
            <a:fld id="{FB337C4A-1CD3-4368-B403-F8BEF64A253B}" type="datetime1">
              <a:rPr lang="en-US" smtClean="0"/>
              <a:t>11/20/23</a:t>
            </a:fld>
            <a:endParaRPr lang="en-US" dirty="0"/>
          </a:p>
        </p:txBody>
      </p:sp>
      <p:sp>
        <p:nvSpPr>
          <p:cNvPr id="4" name="Footer Placeholder 3">
            <a:extLst>
              <a:ext uri="{FF2B5EF4-FFF2-40B4-BE49-F238E27FC236}">
                <a16:creationId xmlns:a16="http://schemas.microsoft.com/office/drawing/2014/main" id="{AD7DF7C4-E827-4C28-BCBD-2E80CCAB81CF}"/>
              </a:ext>
            </a:extLst>
          </p:cNvPr>
          <p:cNvSpPr>
            <a:spLocks noGrp="1"/>
          </p:cNvSpPr>
          <p:nvPr>
            <p:ph type="ftr" sz="quarter" idx="11"/>
          </p:nvPr>
        </p:nvSpPr>
        <p:spPr/>
        <p:txBody>
          <a:bodyPr/>
          <a:lstStyle/>
          <a:p>
            <a:r>
              <a:rPr lang="en-US" dirty="0"/>
              <a:t>Confidential</a:t>
            </a:r>
          </a:p>
        </p:txBody>
      </p:sp>
      <p:sp>
        <p:nvSpPr>
          <p:cNvPr id="5" name="Slide Number Placeholder 4">
            <a:extLst>
              <a:ext uri="{FF2B5EF4-FFF2-40B4-BE49-F238E27FC236}">
                <a16:creationId xmlns:a16="http://schemas.microsoft.com/office/drawing/2014/main" id="{400CAEC6-9FAD-4167-BB62-EAA4F3FCEDDD}"/>
              </a:ext>
            </a:extLst>
          </p:cNvPr>
          <p:cNvSpPr>
            <a:spLocks noGrp="1"/>
          </p:cNvSpPr>
          <p:nvPr>
            <p:ph type="sldNum" sz="quarter" idx="12"/>
          </p:nvPr>
        </p:nvSpPr>
        <p:spPr/>
        <p:txBody>
          <a:bodyPr/>
          <a:lstStyle/>
          <a:p>
            <a:fld id="{B624B760-ACFA-453F-AEFF-BE60B268006E}" type="slidenum">
              <a:rPr lang="en-US" smtClean="0"/>
              <a:t>‹#›</a:t>
            </a:fld>
            <a:endParaRPr lang="en-US" dirty="0"/>
          </a:p>
        </p:txBody>
      </p:sp>
    </p:spTree>
    <p:extLst>
      <p:ext uri="{BB962C8B-B14F-4D97-AF65-F5344CB8AC3E}">
        <p14:creationId xmlns:p14="http://schemas.microsoft.com/office/powerpoint/2010/main" val="3598313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FD2796-827D-4E71-909D-F9A387FAD2E0}"/>
              </a:ext>
            </a:extLst>
          </p:cNvPr>
          <p:cNvSpPr>
            <a:spLocks noGrp="1"/>
          </p:cNvSpPr>
          <p:nvPr>
            <p:ph type="dt" sz="half" idx="10"/>
          </p:nvPr>
        </p:nvSpPr>
        <p:spPr/>
        <p:txBody>
          <a:bodyPr/>
          <a:lstStyle/>
          <a:p>
            <a:fld id="{E11B40DE-9CE5-40D4-A386-388F7E7754EB}" type="datetime1">
              <a:rPr lang="en-US" smtClean="0"/>
              <a:t>11/20/23</a:t>
            </a:fld>
            <a:endParaRPr lang="en-US" dirty="0"/>
          </a:p>
        </p:txBody>
      </p:sp>
      <p:sp>
        <p:nvSpPr>
          <p:cNvPr id="3" name="Footer Placeholder 2">
            <a:extLst>
              <a:ext uri="{FF2B5EF4-FFF2-40B4-BE49-F238E27FC236}">
                <a16:creationId xmlns:a16="http://schemas.microsoft.com/office/drawing/2014/main" id="{C8058B40-E3CA-40A4-AA38-C60628A37C86}"/>
              </a:ext>
            </a:extLst>
          </p:cNvPr>
          <p:cNvSpPr>
            <a:spLocks noGrp="1"/>
          </p:cNvSpPr>
          <p:nvPr>
            <p:ph type="ftr" sz="quarter" idx="11"/>
          </p:nvPr>
        </p:nvSpPr>
        <p:spPr/>
        <p:txBody>
          <a:bodyPr/>
          <a:lstStyle>
            <a:lvl1pPr>
              <a:defRPr baseline="0">
                <a:latin typeface="Arial" panose="020B0604020202020204" pitchFamily="34" charset="0"/>
              </a:defRPr>
            </a:lvl1pPr>
          </a:lstStyle>
          <a:p>
            <a:r>
              <a:rPr lang="en-US" dirty="0"/>
              <a:t>Confidential</a:t>
            </a:r>
          </a:p>
        </p:txBody>
      </p:sp>
      <p:sp>
        <p:nvSpPr>
          <p:cNvPr id="4" name="Slide Number Placeholder 3">
            <a:extLst>
              <a:ext uri="{FF2B5EF4-FFF2-40B4-BE49-F238E27FC236}">
                <a16:creationId xmlns:a16="http://schemas.microsoft.com/office/drawing/2014/main" id="{75CA8EE9-52CC-4418-81F2-63EE26CAF136}"/>
              </a:ext>
            </a:extLst>
          </p:cNvPr>
          <p:cNvSpPr>
            <a:spLocks noGrp="1"/>
          </p:cNvSpPr>
          <p:nvPr>
            <p:ph type="sldNum" sz="quarter" idx="12"/>
          </p:nvPr>
        </p:nvSpPr>
        <p:spPr/>
        <p:txBody>
          <a:bodyPr/>
          <a:lstStyle>
            <a:lvl1pPr>
              <a:defRPr baseline="0">
                <a:latin typeface="Arial" panose="020B0604020202020204" pitchFamily="34" charset="0"/>
              </a:defRPr>
            </a:lvl1pPr>
          </a:lstStyle>
          <a:p>
            <a:fld id="{B624B760-ACFA-453F-AEFF-BE60B268006E}" type="slidenum">
              <a:rPr lang="en-US" smtClean="0"/>
              <a:pPr/>
              <a:t>‹#›</a:t>
            </a:fld>
            <a:endParaRPr lang="en-US" dirty="0"/>
          </a:p>
        </p:txBody>
      </p:sp>
    </p:spTree>
    <p:extLst>
      <p:ext uri="{BB962C8B-B14F-4D97-AF65-F5344CB8AC3E}">
        <p14:creationId xmlns:p14="http://schemas.microsoft.com/office/powerpoint/2010/main" val="2454129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34683-A8D4-4CC6-AF46-A23D801B8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98A388-BB95-4915-A41F-6DF1089650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D7505A-D8B4-41B9-8C80-FAF46690A0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473E70-807E-48F8-8B8B-69CBEC4DE3C6}"/>
              </a:ext>
            </a:extLst>
          </p:cNvPr>
          <p:cNvSpPr>
            <a:spLocks noGrp="1"/>
          </p:cNvSpPr>
          <p:nvPr>
            <p:ph type="dt" sz="half" idx="10"/>
          </p:nvPr>
        </p:nvSpPr>
        <p:spPr/>
        <p:txBody>
          <a:bodyPr/>
          <a:lstStyle/>
          <a:p>
            <a:fld id="{83CCB3EC-F24F-46D0-8F19-1BD6C80F1DD7}" type="datetime1">
              <a:rPr lang="en-US" smtClean="0"/>
              <a:t>11/20/23</a:t>
            </a:fld>
            <a:endParaRPr lang="en-US" dirty="0"/>
          </a:p>
        </p:txBody>
      </p:sp>
      <p:sp>
        <p:nvSpPr>
          <p:cNvPr id="6" name="Footer Placeholder 5">
            <a:extLst>
              <a:ext uri="{FF2B5EF4-FFF2-40B4-BE49-F238E27FC236}">
                <a16:creationId xmlns:a16="http://schemas.microsoft.com/office/drawing/2014/main" id="{78FA358A-29DC-40E2-89AF-FF2030233EF6}"/>
              </a:ext>
            </a:extLst>
          </p:cNvPr>
          <p:cNvSpPr>
            <a:spLocks noGrp="1"/>
          </p:cNvSpPr>
          <p:nvPr>
            <p:ph type="ftr" sz="quarter" idx="11"/>
          </p:nvPr>
        </p:nvSpPr>
        <p:spPr/>
        <p:txBody>
          <a:bodyPr/>
          <a:lstStyle/>
          <a:p>
            <a:r>
              <a:rPr lang="en-US" dirty="0"/>
              <a:t>Confidential</a:t>
            </a:r>
          </a:p>
        </p:txBody>
      </p:sp>
      <p:sp>
        <p:nvSpPr>
          <p:cNvPr id="7" name="Slide Number Placeholder 6">
            <a:extLst>
              <a:ext uri="{FF2B5EF4-FFF2-40B4-BE49-F238E27FC236}">
                <a16:creationId xmlns:a16="http://schemas.microsoft.com/office/drawing/2014/main" id="{CA8C4C6F-B0F3-40D8-9C8C-E218B71FD707}"/>
              </a:ext>
            </a:extLst>
          </p:cNvPr>
          <p:cNvSpPr>
            <a:spLocks noGrp="1"/>
          </p:cNvSpPr>
          <p:nvPr>
            <p:ph type="sldNum" sz="quarter" idx="12"/>
          </p:nvPr>
        </p:nvSpPr>
        <p:spPr/>
        <p:txBody>
          <a:bodyPr/>
          <a:lstStyle/>
          <a:p>
            <a:fld id="{B624B760-ACFA-453F-AEFF-BE60B268006E}" type="slidenum">
              <a:rPr lang="en-US" smtClean="0"/>
              <a:t>‹#›</a:t>
            </a:fld>
            <a:endParaRPr lang="en-US" dirty="0"/>
          </a:p>
        </p:txBody>
      </p:sp>
    </p:spTree>
    <p:extLst>
      <p:ext uri="{BB962C8B-B14F-4D97-AF65-F5344CB8AC3E}">
        <p14:creationId xmlns:p14="http://schemas.microsoft.com/office/powerpoint/2010/main" val="1096460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250C2-010D-49E7-BF69-5E614BEEAB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425502-7555-4D2C-B3F5-004A9564F5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A58B18C-6E0D-4771-A1FD-CEC2E13420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C3A070-0A8B-488A-82F8-87521D56EE0E}"/>
              </a:ext>
            </a:extLst>
          </p:cNvPr>
          <p:cNvSpPr>
            <a:spLocks noGrp="1"/>
          </p:cNvSpPr>
          <p:nvPr>
            <p:ph type="dt" sz="half" idx="10"/>
          </p:nvPr>
        </p:nvSpPr>
        <p:spPr/>
        <p:txBody>
          <a:bodyPr/>
          <a:lstStyle/>
          <a:p>
            <a:fld id="{50D70A43-1820-45D8-8F43-F162CD4D9A4B}" type="datetime1">
              <a:rPr lang="en-US" smtClean="0"/>
              <a:t>11/20/23</a:t>
            </a:fld>
            <a:endParaRPr lang="en-US" dirty="0"/>
          </a:p>
        </p:txBody>
      </p:sp>
      <p:sp>
        <p:nvSpPr>
          <p:cNvPr id="6" name="Footer Placeholder 5">
            <a:extLst>
              <a:ext uri="{FF2B5EF4-FFF2-40B4-BE49-F238E27FC236}">
                <a16:creationId xmlns:a16="http://schemas.microsoft.com/office/drawing/2014/main" id="{FA7A319D-BE26-4ADE-A342-FDF83BD21C36}"/>
              </a:ext>
            </a:extLst>
          </p:cNvPr>
          <p:cNvSpPr>
            <a:spLocks noGrp="1"/>
          </p:cNvSpPr>
          <p:nvPr>
            <p:ph type="ftr" sz="quarter" idx="11"/>
          </p:nvPr>
        </p:nvSpPr>
        <p:spPr/>
        <p:txBody>
          <a:bodyPr/>
          <a:lstStyle/>
          <a:p>
            <a:r>
              <a:rPr lang="en-US" dirty="0"/>
              <a:t>Confidential</a:t>
            </a:r>
          </a:p>
        </p:txBody>
      </p:sp>
      <p:sp>
        <p:nvSpPr>
          <p:cNvPr id="7" name="Slide Number Placeholder 6">
            <a:extLst>
              <a:ext uri="{FF2B5EF4-FFF2-40B4-BE49-F238E27FC236}">
                <a16:creationId xmlns:a16="http://schemas.microsoft.com/office/drawing/2014/main" id="{DA7B8697-A65A-4F13-9C9B-7B390225D771}"/>
              </a:ext>
            </a:extLst>
          </p:cNvPr>
          <p:cNvSpPr>
            <a:spLocks noGrp="1"/>
          </p:cNvSpPr>
          <p:nvPr>
            <p:ph type="sldNum" sz="quarter" idx="12"/>
          </p:nvPr>
        </p:nvSpPr>
        <p:spPr/>
        <p:txBody>
          <a:bodyPr/>
          <a:lstStyle/>
          <a:p>
            <a:fld id="{B624B760-ACFA-453F-AEFF-BE60B268006E}" type="slidenum">
              <a:rPr lang="en-US" smtClean="0"/>
              <a:t>‹#›</a:t>
            </a:fld>
            <a:endParaRPr lang="en-US" dirty="0"/>
          </a:p>
        </p:txBody>
      </p:sp>
    </p:spTree>
    <p:extLst>
      <p:ext uri="{BB962C8B-B14F-4D97-AF65-F5344CB8AC3E}">
        <p14:creationId xmlns:p14="http://schemas.microsoft.com/office/powerpoint/2010/main" val="2300221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FDBD3B-FEBF-4A57-81EF-FE3DF11EFD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533086-0F8F-44FB-8BC1-E29EE5902E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76776-D134-4676-A8B0-28E906B431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2AF058-BC60-40CB-B16E-3D670D3CA5D9}" type="datetime1">
              <a:rPr lang="en-US" smtClean="0"/>
              <a:t>11/20/23</a:t>
            </a:fld>
            <a:endParaRPr lang="en-US" dirty="0"/>
          </a:p>
        </p:txBody>
      </p:sp>
      <p:sp>
        <p:nvSpPr>
          <p:cNvPr id="5" name="Footer Placeholder 4">
            <a:extLst>
              <a:ext uri="{FF2B5EF4-FFF2-40B4-BE49-F238E27FC236}">
                <a16:creationId xmlns:a16="http://schemas.microsoft.com/office/drawing/2014/main" id="{AF3CD0D6-3F14-4538-BBE1-56726853D2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Confidential</a:t>
            </a:r>
          </a:p>
        </p:txBody>
      </p:sp>
      <p:sp>
        <p:nvSpPr>
          <p:cNvPr id="6" name="Slide Number Placeholder 5">
            <a:extLst>
              <a:ext uri="{FF2B5EF4-FFF2-40B4-BE49-F238E27FC236}">
                <a16:creationId xmlns:a16="http://schemas.microsoft.com/office/drawing/2014/main" id="{B156DB4E-FF76-4AA4-9762-0375D7E14C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24B760-ACFA-453F-AEFF-BE60B268006E}" type="slidenum">
              <a:rPr lang="en-US" smtClean="0"/>
              <a:t>‹#›</a:t>
            </a:fld>
            <a:endParaRPr lang="en-US" dirty="0"/>
          </a:p>
        </p:txBody>
      </p:sp>
    </p:spTree>
    <p:extLst>
      <p:ext uri="{BB962C8B-B14F-4D97-AF65-F5344CB8AC3E}">
        <p14:creationId xmlns:p14="http://schemas.microsoft.com/office/powerpoint/2010/main" val="1649162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FDBD3B-FEBF-4A57-81EF-FE3DF11EFD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533086-0F8F-44FB-8BC1-E29EE5902E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76776-D134-4676-A8B0-28E906B431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0EE979-CF1A-49F1-B220-EFDD1CFEFCDC}" type="datetimeFigureOut">
              <a:rPr lang="en-US" smtClean="0"/>
              <a:t>11/20/23</a:t>
            </a:fld>
            <a:endParaRPr lang="en-US"/>
          </a:p>
        </p:txBody>
      </p:sp>
      <p:sp>
        <p:nvSpPr>
          <p:cNvPr id="5" name="Footer Placeholder 4">
            <a:extLst>
              <a:ext uri="{FF2B5EF4-FFF2-40B4-BE49-F238E27FC236}">
                <a16:creationId xmlns:a16="http://schemas.microsoft.com/office/drawing/2014/main" id="{AF3CD0D6-3F14-4538-BBE1-56726853D2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156DB4E-FF76-4AA4-9762-0375D7E14C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24B760-ACFA-453F-AEFF-BE60B268006E}" type="slidenum">
              <a:rPr lang="en-US" smtClean="0"/>
              <a:t>‹#›</a:t>
            </a:fld>
            <a:endParaRPr lang="en-US"/>
          </a:p>
        </p:txBody>
      </p:sp>
    </p:spTree>
    <p:extLst>
      <p:ext uri="{BB962C8B-B14F-4D97-AF65-F5344CB8AC3E}">
        <p14:creationId xmlns:p14="http://schemas.microsoft.com/office/powerpoint/2010/main" val="14419182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18" Type="http://schemas.openxmlformats.org/officeDocument/2006/relationships/image" Target="../media/image22.svg"/><Relationship Id="rId3" Type="http://schemas.openxmlformats.org/officeDocument/2006/relationships/image" Target="../media/image8.sv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 Type="http://schemas.openxmlformats.org/officeDocument/2006/relationships/image" Target="../media/image7.png"/><Relationship Id="rId16" Type="http://schemas.openxmlformats.org/officeDocument/2006/relationships/image" Target="../media/image20.svg"/><Relationship Id="rId20" Type="http://schemas.openxmlformats.org/officeDocument/2006/relationships/image" Target="../media/image24.svg"/><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19" Type="http://schemas.openxmlformats.org/officeDocument/2006/relationships/image" Target="../media/image23.png"/><Relationship Id="rId4" Type="http://schemas.openxmlformats.org/officeDocument/2006/relationships/image" Target="../media/image3.png"/><Relationship Id="rId9" Type="http://schemas.openxmlformats.org/officeDocument/2006/relationships/image" Target="../media/image13.png"/><Relationship Id="rId14" Type="http://schemas.openxmlformats.org/officeDocument/2006/relationships/image" Target="../media/image18.svg"/></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customerservice@payermatrix.com"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7" name="Picture 6" descr="A white and black gradient&#10;&#10;Description automatically generated with medium confidence">
            <a:extLst>
              <a:ext uri="{FF2B5EF4-FFF2-40B4-BE49-F238E27FC236}">
                <a16:creationId xmlns:a16="http://schemas.microsoft.com/office/drawing/2014/main" id="{A2BB2B29-D16D-E0B5-2CC3-0DAC55614E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pic>
        <p:nvPicPr>
          <p:cNvPr id="8" name="Picture 7" descr="A close-up of people holding hands&#10;&#10;Description automatically generated">
            <a:extLst>
              <a:ext uri="{FF2B5EF4-FFF2-40B4-BE49-F238E27FC236}">
                <a16:creationId xmlns:a16="http://schemas.microsoft.com/office/drawing/2014/main" id="{D17CC57D-E0C6-9C60-6AE7-D3457FF1B2A2}"/>
              </a:ext>
            </a:extLst>
          </p:cNvPr>
          <p:cNvPicPr/>
          <p:nvPr/>
        </p:nvPicPr>
        <p:blipFill rotWithShape="1">
          <a:blip r:embed="rId4">
            <a:alphaModFix amt="50000"/>
            <a:extLst>
              <a:ext uri="{28A0092B-C50C-407E-A947-70E740481C1C}">
                <a14:useLocalDpi xmlns:a14="http://schemas.microsoft.com/office/drawing/2010/main" val="0"/>
              </a:ext>
            </a:extLst>
          </a:blip>
          <a:srcRect l="34514" t="2460" r="26892" b="2136"/>
          <a:stretch/>
        </p:blipFill>
        <p:spPr>
          <a:xfrm>
            <a:off x="7486835" y="0"/>
            <a:ext cx="4705165" cy="6858000"/>
          </a:xfrm>
          <a:prstGeom prst="rect">
            <a:avLst/>
          </a:prstGeom>
        </p:spPr>
      </p:pic>
      <p:pic>
        <p:nvPicPr>
          <p:cNvPr id="6" name="Picture 5" descr="A close up of a sign&#10;&#10;Description automatically generated">
            <a:extLst>
              <a:ext uri="{FF2B5EF4-FFF2-40B4-BE49-F238E27FC236}">
                <a16:creationId xmlns:a16="http://schemas.microsoft.com/office/drawing/2014/main" id="{D603225A-9BCF-4810-9DFE-B6A4317D40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8055" y="1152544"/>
            <a:ext cx="4670723" cy="1031904"/>
          </a:xfrm>
          <a:prstGeom prst="rect">
            <a:avLst/>
          </a:prstGeom>
        </p:spPr>
      </p:pic>
      <p:sp>
        <p:nvSpPr>
          <p:cNvPr id="10" name="TextBox 9">
            <a:extLst>
              <a:ext uri="{FF2B5EF4-FFF2-40B4-BE49-F238E27FC236}">
                <a16:creationId xmlns:a16="http://schemas.microsoft.com/office/drawing/2014/main" id="{DB7EF6A7-DF4F-4BD5-8404-9617F09D90B2}"/>
              </a:ext>
            </a:extLst>
          </p:cNvPr>
          <p:cNvSpPr txBox="1"/>
          <p:nvPr/>
        </p:nvSpPr>
        <p:spPr>
          <a:xfrm>
            <a:off x="-1432547" y="2822840"/>
            <a:ext cx="10351926" cy="1212320"/>
          </a:xfrm>
          <a:prstGeom prst="rect">
            <a:avLst/>
          </a:prstGeom>
          <a:noFill/>
        </p:spPr>
        <p:txBody>
          <a:bodyPr wrap="square" rtlCol="0">
            <a:spAutoFit/>
          </a:bodyPr>
          <a:lstStyle/>
          <a:p>
            <a:pPr marL="0" lvl="0" indent="0" algn="ctr" rtl="0">
              <a:lnSpc>
                <a:spcPct val="115000"/>
              </a:lnSpc>
              <a:spcBef>
                <a:spcPts val="0"/>
              </a:spcBef>
              <a:spcAft>
                <a:spcPts val="0"/>
              </a:spcAft>
              <a:buNone/>
            </a:pPr>
            <a:r>
              <a:rPr lang="en" sz="2800" dirty="0">
                <a:latin typeface="Century Gothic" panose="020B0502020202020204" pitchFamily="34" charset="0"/>
              </a:rPr>
              <a:t>Specialty Drug Advocacy </a:t>
            </a:r>
          </a:p>
          <a:p>
            <a:pPr marL="0" lvl="0" indent="0" algn="ctr" rtl="0">
              <a:lnSpc>
                <a:spcPct val="115000"/>
              </a:lnSpc>
              <a:spcBef>
                <a:spcPts val="0"/>
              </a:spcBef>
              <a:spcAft>
                <a:spcPts val="0"/>
              </a:spcAft>
              <a:buNone/>
            </a:pPr>
            <a:r>
              <a:rPr lang="en" sz="2800" dirty="0">
                <a:latin typeface="Century Gothic" panose="020B0502020202020204" pitchFamily="34" charset="0"/>
              </a:rPr>
              <a:t>and Cost Containment Solutions</a:t>
            </a:r>
          </a:p>
          <a:p>
            <a:pPr marL="0" lvl="0" indent="0" algn="ctr" rtl="0">
              <a:lnSpc>
                <a:spcPct val="115000"/>
              </a:lnSpc>
              <a:spcBef>
                <a:spcPts val="0"/>
              </a:spcBef>
              <a:spcAft>
                <a:spcPts val="0"/>
              </a:spcAft>
              <a:buNone/>
            </a:pPr>
            <a:endParaRPr lang="en-US" sz="800" dirty="0">
              <a:solidFill>
                <a:schemeClr val="accent6">
                  <a:lumMod val="50000"/>
                </a:schemeClr>
              </a:solidFill>
              <a:latin typeface="Century Gothic" panose="020B0502020202020204" pitchFamily="34" charset="0"/>
            </a:endParaRPr>
          </a:p>
        </p:txBody>
      </p:sp>
      <p:sp>
        <p:nvSpPr>
          <p:cNvPr id="5" name="TextBox 4">
            <a:extLst>
              <a:ext uri="{FF2B5EF4-FFF2-40B4-BE49-F238E27FC236}">
                <a16:creationId xmlns:a16="http://schemas.microsoft.com/office/drawing/2014/main" id="{BFAD0A89-09AD-4213-862C-B0B650EFC0C4}"/>
              </a:ext>
            </a:extLst>
          </p:cNvPr>
          <p:cNvSpPr txBox="1"/>
          <p:nvPr/>
        </p:nvSpPr>
        <p:spPr>
          <a:xfrm>
            <a:off x="524130" y="4238680"/>
            <a:ext cx="6438574" cy="768608"/>
          </a:xfrm>
          <a:prstGeom prst="rect">
            <a:avLst/>
          </a:prstGeom>
          <a:noFill/>
        </p:spPr>
        <p:txBody>
          <a:bodyPr wrap="square" rtlCol="0">
            <a:spAutoFit/>
          </a:bodyPr>
          <a:lstStyle/>
          <a:p>
            <a:pPr marL="0" lvl="0" indent="0" algn="ctr" rtl="0">
              <a:lnSpc>
                <a:spcPct val="115000"/>
              </a:lnSpc>
              <a:spcBef>
                <a:spcPts val="0"/>
              </a:spcBef>
              <a:spcAft>
                <a:spcPts val="0"/>
              </a:spcAft>
              <a:buNone/>
            </a:pPr>
            <a:r>
              <a:rPr lang="en-US" sz="2000" dirty="0">
                <a:latin typeface="Century Gothic" panose="020B0502020202020204" pitchFamily="34" charset="0"/>
              </a:rPr>
              <a:t>Program Overview and FAQs </a:t>
            </a:r>
          </a:p>
          <a:p>
            <a:pPr marL="0" lvl="0" indent="0" algn="ctr" rtl="0">
              <a:lnSpc>
                <a:spcPct val="115000"/>
              </a:lnSpc>
              <a:spcBef>
                <a:spcPts val="0"/>
              </a:spcBef>
              <a:spcAft>
                <a:spcPts val="0"/>
              </a:spcAft>
              <a:buNone/>
            </a:pPr>
            <a:r>
              <a:rPr lang="en-US" sz="2000" dirty="0">
                <a:latin typeface="Century Gothic" panose="020B0502020202020204" pitchFamily="34" charset="0"/>
              </a:rPr>
              <a:t>Focused on the Member Experience</a:t>
            </a:r>
            <a:endParaRPr lang="en" sz="2000" dirty="0">
              <a:latin typeface="Century Gothic" panose="020B0502020202020204" pitchFamily="34" charset="0"/>
            </a:endParaRPr>
          </a:p>
        </p:txBody>
      </p:sp>
    </p:spTree>
    <p:extLst>
      <p:ext uri="{BB962C8B-B14F-4D97-AF65-F5344CB8AC3E}">
        <p14:creationId xmlns:p14="http://schemas.microsoft.com/office/powerpoint/2010/main" val="3732816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F7FAFD"/>
            </a:gs>
            <a:gs pos="100000">
              <a:schemeClr val="accent5">
                <a:lumMod val="45000"/>
                <a:lumOff val="55000"/>
              </a:schemeClr>
            </a:gs>
            <a:gs pos="100000">
              <a:srgbClr val="B5D2EC"/>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E36AF0C8-A45A-4B5B-8E5B-26DE12EFCB62}"/>
              </a:ext>
            </a:extLst>
          </p:cNvPr>
          <p:cNvSpPr txBox="1"/>
          <p:nvPr/>
        </p:nvSpPr>
        <p:spPr>
          <a:xfrm>
            <a:off x="6552649" y="385419"/>
            <a:ext cx="5211404" cy="6247864"/>
          </a:xfrm>
          <a:prstGeom prst="rect">
            <a:avLst/>
          </a:prstGeom>
          <a:noFill/>
        </p:spPr>
        <p:txBody>
          <a:bodyPr wrap="square" rtlCol="0">
            <a:spAutoFit/>
          </a:bodyPr>
          <a:lstStyle/>
          <a:p>
            <a:pPr>
              <a:defRPr/>
            </a:pPr>
            <a:r>
              <a:rPr lang="en-US" sz="2000" dirty="0">
                <a:solidFill>
                  <a:srgbClr val="002060"/>
                </a:solidFill>
                <a:latin typeface="Century Gothic" panose="020B0502020202020204" pitchFamily="34" charset="0"/>
                <a:ea typeface="Calibri" panose="020F0502020204030204" pitchFamily="34" charset="0"/>
                <a:cs typeface="Arial" panose="020B0604020202020204" pitchFamily="34" charset="0"/>
              </a:rPr>
              <a:t>Payer Matrix, LLC is a U.S. based Specialty Drug Advocacy Company who focuses on Specialty Drug Cost Containment and engages with plan sponsors (Private Sector, Public Sector and Taft-Hartley) and their participants to address the growing cost related to  specialty medications. </a:t>
            </a:r>
            <a:endParaRPr lang="en-US" sz="20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Arial" panose="020B0604020202020204" pitchFamily="34" charset="0"/>
              </a:rPr>
              <a:t>Our advocacy model successfully advocates for patient funding specific to high-cost</a:t>
            </a:r>
            <a:r>
              <a:rPr kumimoji="0" lang="en-US" sz="2000" b="0" i="0" u="none" strike="noStrike" kern="1200" cap="none" spc="0" normalizeH="0" noProof="0" dirty="0">
                <a:ln>
                  <a:noFill/>
                </a:ln>
                <a:solidFill>
                  <a:srgbClr val="002060"/>
                </a:solidFill>
                <a:effectLst/>
                <a:uLnTx/>
                <a:uFillTx/>
                <a:latin typeface="Century Gothic" panose="020B0502020202020204" pitchFamily="34" charset="0"/>
                <a:ea typeface="Calibri" panose="020F0502020204030204" pitchFamily="34" charset="0"/>
                <a:cs typeface="Arial" panose="020B0604020202020204" pitchFamily="34" charset="0"/>
              </a:rPr>
              <a:t> medications and reduces the overall prescription drug cost to the </a:t>
            </a:r>
            <a:r>
              <a:rPr lang="en-US" sz="2000" dirty="0">
                <a:solidFill>
                  <a:srgbClr val="002060"/>
                </a:solidFill>
                <a:latin typeface="Century Gothic" panose="020B0502020202020204" pitchFamily="34" charset="0"/>
                <a:ea typeface="Calibri" panose="020F0502020204030204" pitchFamily="34" charset="0"/>
                <a:cs typeface="Arial" panose="020B0604020202020204" pitchFamily="34" charset="0"/>
              </a:rPr>
              <a:t>plan sponsor and member. </a:t>
            </a:r>
            <a:endParaRPr kumimoji="0" lang="en-US" sz="2000" b="0" i="0" u="none" strike="noStrike" kern="1200" cap="none" spc="0" normalizeH="0" noProof="0" dirty="0">
              <a:ln>
                <a:noFill/>
              </a:ln>
              <a:solidFill>
                <a:srgbClr val="002060"/>
              </a:solidFill>
              <a:effectLst/>
              <a:uLnTx/>
              <a:uFillTx/>
              <a:latin typeface="Century Gothic" panose="020B0502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solidFill>
                <a:srgbClr val="002060"/>
              </a:solidFill>
              <a:latin typeface="Century Gothic" panose="020B0502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noProof="0" dirty="0">
                <a:ln>
                  <a:noFill/>
                </a:ln>
                <a:solidFill>
                  <a:srgbClr val="002060"/>
                </a:solidFill>
                <a:effectLst/>
                <a:uLnTx/>
                <a:uFillTx/>
                <a:latin typeface="Century Gothic" panose="020B0502020202020204" pitchFamily="34" charset="0"/>
                <a:ea typeface="Calibri" panose="020F0502020204030204" pitchFamily="34" charset="0"/>
                <a:cs typeface="Arial" panose="020B0604020202020204" pitchFamily="34" charset="0"/>
              </a:rPr>
              <a:t>We identify various forms of assistance programs, including manufacturer patient assistance, copay assistance, and other sources to achieve these goals. </a:t>
            </a:r>
            <a:endParaRPr kumimoji="0" lang="en-US" sz="2000" b="0" i="0" u="none" strike="noStrike" kern="1200" cap="none" spc="0" normalizeH="0" baseline="0" noProof="0" dirty="0">
              <a:ln>
                <a:noFill/>
              </a:ln>
              <a:solidFill>
                <a:prstClr val="black"/>
              </a:solidFill>
              <a:effectLst/>
              <a:uLnTx/>
              <a:uFillTx/>
              <a:latin typeface="Calibri" panose="020F0502020204030204"/>
            </a:endParaRPr>
          </a:p>
        </p:txBody>
      </p:sp>
      <p:pic>
        <p:nvPicPr>
          <p:cNvPr id="7" name="Picture 6" descr="A person standing in front of a computer&#10;&#10;Description automatically generated">
            <a:extLst>
              <a:ext uri="{FF2B5EF4-FFF2-40B4-BE49-F238E27FC236}">
                <a16:creationId xmlns:a16="http://schemas.microsoft.com/office/drawing/2014/main" id="{93BF2B47-308A-4A41-95A4-A536D9A470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847" y="385419"/>
            <a:ext cx="6124702" cy="5877896"/>
          </a:xfrm>
          <a:prstGeom prst="rect">
            <a:avLst/>
          </a:prstGeom>
        </p:spPr>
      </p:pic>
      <p:pic>
        <p:nvPicPr>
          <p:cNvPr id="9" name="Picture 8" descr="A close up of a sign&#10;&#10;Description automatically generated">
            <a:extLst>
              <a:ext uri="{FF2B5EF4-FFF2-40B4-BE49-F238E27FC236}">
                <a16:creationId xmlns:a16="http://schemas.microsoft.com/office/drawing/2014/main" id="{4EB6C30E-1F7B-4006-9642-5A064CE797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267" y="3830527"/>
            <a:ext cx="3110456" cy="687194"/>
          </a:xfrm>
          <a:prstGeom prst="rect">
            <a:avLst/>
          </a:prstGeom>
          <a:effectLst>
            <a:glow rad="101600">
              <a:schemeClr val="bg2">
                <a:alpha val="40000"/>
              </a:schemeClr>
            </a:glow>
          </a:effectLst>
        </p:spPr>
      </p:pic>
      <p:sp>
        <p:nvSpPr>
          <p:cNvPr id="2" name="TextBox 1">
            <a:extLst>
              <a:ext uri="{FF2B5EF4-FFF2-40B4-BE49-F238E27FC236}">
                <a16:creationId xmlns:a16="http://schemas.microsoft.com/office/drawing/2014/main" id="{C43C7292-0E1B-4C30-9EEE-2A628D4D9127}"/>
              </a:ext>
            </a:extLst>
          </p:cNvPr>
          <p:cNvSpPr txBox="1"/>
          <p:nvPr/>
        </p:nvSpPr>
        <p:spPr>
          <a:xfrm>
            <a:off x="427947" y="619610"/>
            <a:ext cx="514473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546A">
                    <a:lumMod val="75000"/>
                  </a:srgbClr>
                </a:solidFill>
                <a:effectLst/>
                <a:uLnTx/>
                <a:uFillTx/>
                <a:latin typeface="Century Gothic" panose="020B0502020202020204" pitchFamily="34" charset="0"/>
                <a:ea typeface="+mn-ea"/>
                <a:cs typeface="Arial" panose="020B0604020202020204" pitchFamily="34" charset="0"/>
              </a:rPr>
              <a:t>About Us</a:t>
            </a:r>
            <a:endParaRPr kumimoji="0" lang="en-US" sz="3200" b="1" i="0" u="none" strike="noStrike" kern="1200" cap="none" spc="0" normalizeH="0" baseline="0" noProof="0" dirty="0">
              <a:ln>
                <a:noFill/>
              </a:ln>
              <a:solidFill>
                <a:srgbClr val="44546A">
                  <a:lumMod val="75000"/>
                </a:srgbClr>
              </a:solidFill>
              <a:effectLst/>
              <a:uLnTx/>
              <a:uFillTx/>
              <a:latin typeface="Century Gothic" panose="020B0502020202020204" pitchFamily="34" charset="0"/>
              <a:ea typeface="+mn-ea"/>
              <a:cs typeface="+mn-cs"/>
            </a:endParaRPr>
          </a:p>
        </p:txBody>
      </p:sp>
      <p:sp>
        <p:nvSpPr>
          <p:cNvPr id="3" name="Footer Placeholder 2">
            <a:extLst>
              <a:ext uri="{FF2B5EF4-FFF2-40B4-BE49-F238E27FC236}">
                <a16:creationId xmlns:a16="http://schemas.microsoft.com/office/drawing/2014/main" id="{6785CC46-DA28-4865-9F3C-1F851B766C71}"/>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Confidential</a:t>
            </a:r>
          </a:p>
        </p:txBody>
      </p:sp>
      <p:sp>
        <p:nvSpPr>
          <p:cNvPr id="4" name="Slide Number Placeholder 3">
            <a:extLst>
              <a:ext uri="{FF2B5EF4-FFF2-40B4-BE49-F238E27FC236}">
                <a16:creationId xmlns:a16="http://schemas.microsoft.com/office/drawing/2014/main" id="{22401A96-4EEE-469A-9DC7-2A85A570BD7E}"/>
              </a:ext>
            </a:extLst>
          </p:cNvPr>
          <p:cNvSpPr>
            <a:spLocks noGrp="1"/>
          </p:cNvSpPr>
          <p:nvPr>
            <p:ph type="sldNum" sz="quarter" idx="12"/>
          </p:nvPr>
        </p:nvSpPr>
        <p:spPr/>
        <p:txBody>
          <a:bodyPr/>
          <a:lstStyle/>
          <a:p>
            <a:fld id="{B624B760-ACFA-453F-AEFF-BE60B268006E}" type="slidenum">
              <a:rPr lang="en-US" smtClean="0">
                <a:latin typeface="Arial" panose="020B0604020202020204" pitchFamily="34" charset="0"/>
                <a:cs typeface="Arial" panose="020B0604020202020204" pitchFamily="34" charset="0"/>
              </a:rPr>
              <a:t>2</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16518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96500">
              <a:srgbClr val="B5D2EC"/>
            </a:gs>
            <a:gs pos="93000">
              <a:schemeClr val="bg1"/>
            </a:gs>
            <a:gs pos="100000">
              <a:schemeClr val="accent1">
                <a:lumMod val="45000"/>
                <a:lumOff val="55000"/>
              </a:schemeClr>
            </a:gs>
            <a:gs pos="100000">
              <a:schemeClr val="accent1">
                <a:lumMod val="30000"/>
                <a:lumOff val="70000"/>
              </a:schemeClr>
            </a:gs>
          </a:gsLst>
          <a:path path="rect">
            <a:fillToRect l="50000" t="50000" r="50000" b="50000"/>
          </a:path>
          <a:tileRect/>
        </a:gradFill>
        <a:effectLst/>
      </p:bgPr>
    </p:bg>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92E0ADE5-70FE-4A09-9D3A-82CAEB45A7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213" y="601357"/>
            <a:ext cx="2874344" cy="635030"/>
          </a:xfrm>
          <a:prstGeom prst="rect">
            <a:avLst/>
          </a:prstGeom>
        </p:spPr>
      </p:pic>
      <p:sp>
        <p:nvSpPr>
          <p:cNvPr id="5" name="TextBox 4">
            <a:extLst>
              <a:ext uri="{FF2B5EF4-FFF2-40B4-BE49-F238E27FC236}">
                <a16:creationId xmlns:a16="http://schemas.microsoft.com/office/drawing/2014/main" id="{A9CC9881-E1ED-4E33-8D52-CFE6DBB67E31}"/>
              </a:ext>
            </a:extLst>
          </p:cNvPr>
          <p:cNvSpPr txBox="1"/>
          <p:nvPr/>
        </p:nvSpPr>
        <p:spPr>
          <a:xfrm>
            <a:off x="4002108" y="382122"/>
            <a:ext cx="8048994" cy="1077218"/>
          </a:xfrm>
          <a:prstGeom prst="rect">
            <a:avLst/>
          </a:prstGeom>
          <a:noFill/>
        </p:spPr>
        <p:txBody>
          <a:bodyPr wrap="square" rtlCol="0">
            <a:spAutoFit/>
          </a:bodyPr>
          <a:lstStyle/>
          <a:p>
            <a:r>
              <a:rPr lang="en-US" sz="3200" b="1" dirty="0">
                <a:solidFill>
                  <a:schemeClr val="tx2">
                    <a:lumMod val="75000"/>
                  </a:schemeClr>
                </a:solidFill>
                <a:latin typeface="Century Gothic" panose="020B0502020202020204" pitchFamily="34" charset="0"/>
                <a:cs typeface="Arial" panose="020B0604020202020204" pitchFamily="34" charset="0"/>
              </a:rPr>
              <a:t>Dedicated Customer Service Team Focused on the Member Experience</a:t>
            </a:r>
            <a:endParaRPr lang="en-US" sz="3200" b="1" dirty="0">
              <a:solidFill>
                <a:schemeClr val="tx2">
                  <a:lumMod val="75000"/>
                </a:schemeClr>
              </a:solidFill>
              <a:latin typeface="Century Gothic" panose="020B0502020202020204" pitchFamily="34" charset="0"/>
            </a:endParaRPr>
          </a:p>
        </p:txBody>
      </p:sp>
      <p:sp>
        <p:nvSpPr>
          <p:cNvPr id="27" name="TextBox 26">
            <a:extLst>
              <a:ext uri="{FF2B5EF4-FFF2-40B4-BE49-F238E27FC236}">
                <a16:creationId xmlns:a16="http://schemas.microsoft.com/office/drawing/2014/main" id="{2833F499-8DB5-4599-9C6E-C8667AA8BA4E}"/>
              </a:ext>
            </a:extLst>
          </p:cNvPr>
          <p:cNvSpPr txBox="1"/>
          <p:nvPr/>
        </p:nvSpPr>
        <p:spPr>
          <a:xfrm>
            <a:off x="1255033" y="2026680"/>
            <a:ext cx="9907325" cy="677108"/>
          </a:xfrm>
          <a:prstGeom prst="rect">
            <a:avLst/>
          </a:prstGeom>
          <a:noFill/>
        </p:spPr>
        <p:txBody>
          <a:bodyPr wrap="square" rtlCol="0">
            <a:spAutoFit/>
          </a:bodyPr>
          <a:lstStyle/>
          <a:p>
            <a:pPr marL="8405">
              <a:spcBef>
                <a:spcPts val="66"/>
              </a:spcBef>
              <a:buClrTx/>
            </a:pPr>
            <a:r>
              <a:rPr lang="en-US" sz="2000" b="1" spc="-3" dirty="0">
                <a:solidFill>
                  <a:schemeClr val="tx2">
                    <a:lumMod val="75000"/>
                  </a:schemeClr>
                </a:solidFill>
                <a:latin typeface="Century Gothic" panose="020B0502020202020204" pitchFamily="34" charset="0"/>
                <a:cs typeface="Arial" panose="020B0604020202020204" pitchFamily="34" charset="0"/>
              </a:rPr>
              <a:t>Dedicated team of Experienced Reimbursement Coordinators at your service</a:t>
            </a:r>
            <a:endParaRPr lang="en-US" sz="2000" b="1" kern="1200" dirty="0">
              <a:solidFill>
                <a:schemeClr val="tx2">
                  <a:lumMod val="75000"/>
                </a:schemeClr>
              </a:solidFill>
              <a:latin typeface="Century Gothic" panose="020B0502020202020204" pitchFamily="34" charset="0"/>
              <a:cs typeface="Arial" panose="020B0604020202020204" pitchFamily="34" charset="0"/>
            </a:endParaRPr>
          </a:p>
          <a:p>
            <a:endParaRPr lang="en-US" b="1" dirty="0">
              <a:solidFill>
                <a:schemeClr val="tx2">
                  <a:lumMod val="75000"/>
                </a:schemeClr>
              </a:solidFill>
              <a:latin typeface="Century Gothic" panose="020B0502020202020204" pitchFamily="34" charset="0"/>
            </a:endParaRPr>
          </a:p>
        </p:txBody>
      </p:sp>
      <p:sp>
        <p:nvSpPr>
          <p:cNvPr id="34" name="object 18">
            <a:extLst>
              <a:ext uri="{FF2B5EF4-FFF2-40B4-BE49-F238E27FC236}">
                <a16:creationId xmlns:a16="http://schemas.microsoft.com/office/drawing/2014/main" id="{4F6B425F-B769-45C6-9269-93C7A5A84774}"/>
              </a:ext>
            </a:extLst>
          </p:cNvPr>
          <p:cNvSpPr txBox="1"/>
          <p:nvPr/>
        </p:nvSpPr>
        <p:spPr>
          <a:xfrm>
            <a:off x="1336605" y="2412102"/>
            <a:ext cx="9389705" cy="1183903"/>
          </a:xfrm>
          <a:prstGeom prst="rect">
            <a:avLst/>
          </a:prstGeom>
        </p:spPr>
        <p:txBody>
          <a:bodyPr vert="horz" wrap="square" lIns="0" tIns="24373" rIns="0" bIns="0" rtlCol="0">
            <a:spAutoFit/>
          </a:bodyPr>
          <a:lstStyle/>
          <a:p>
            <a:pPr marL="197514" indent="-189109">
              <a:spcBef>
                <a:spcPts val="192"/>
              </a:spcBef>
              <a:buClrTx/>
              <a:buFont typeface="Arial"/>
              <a:buChar char="•"/>
              <a:tabLst>
                <a:tab pos="197094" algn="l"/>
                <a:tab pos="197514" algn="l"/>
              </a:tabLst>
            </a:pPr>
            <a:r>
              <a:rPr lang="en-US" kern="1200" dirty="0">
                <a:solidFill>
                  <a:srgbClr val="002060"/>
                </a:solidFill>
                <a:latin typeface="Century Gothic" panose="020B0502020202020204" pitchFamily="34" charset="0"/>
                <a:cs typeface="Arial" panose="020B0604020202020204" pitchFamily="34" charset="0"/>
              </a:rPr>
              <a:t>Reimbursement Care Coordinators(RCC</a:t>
            </a:r>
            <a:r>
              <a:rPr lang="en-US" dirty="0">
                <a:solidFill>
                  <a:srgbClr val="002060"/>
                </a:solidFill>
                <a:latin typeface="Century Gothic" panose="020B0502020202020204" pitchFamily="34" charset="0"/>
                <a:cs typeface="Arial" panose="020B0604020202020204" pitchFamily="34" charset="0"/>
              </a:rPr>
              <a:t>s</a:t>
            </a:r>
            <a:r>
              <a:rPr lang="en-US" kern="1200" dirty="0">
                <a:solidFill>
                  <a:srgbClr val="002060"/>
                </a:solidFill>
                <a:latin typeface="Century Gothic" panose="020B0502020202020204" pitchFamily="34" charset="0"/>
                <a:cs typeface="Arial" panose="020B0604020202020204" pitchFamily="34" charset="0"/>
              </a:rPr>
              <a:t>) are responsible for coordinating services that are independent of your Pharmacy Benefits Manager.</a:t>
            </a:r>
          </a:p>
          <a:p>
            <a:pPr marL="197514" indent="-189109">
              <a:spcBef>
                <a:spcPts val="192"/>
              </a:spcBef>
              <a:buClrTx/>
              <a:buFont typeface="Arial"/>
              <a:buChar char="•"/>
              <a:tabLst>
                <a:tab pos="197094" algn="l"/>
                <a:tab pos="197514" algn="l"/>
              </a:tabLst>
            </a:pPr>
            <a:r>
              <a:rPr lang="en-US" kern="1200" dirty="0">
                <a:solidFill>
                  <a:srgbClr val="002060"/>
                </a:solidFill>
                <a:latin typeface="Century Gothic" panose="020B0502020202020204" pitchFamily="34" charset="0"/>
                <a:cs typeface="Arial" panose="020B0604020202020204" pitchFamily="34" charset="0"/>
              </a:rPr>
              <a:t>RCCs work closely with members during the eligibility process.</a:t>
            </a:r>
          </a:p>
          <a:p>
            <a:pPr marL="197514" indent="-189109">
              <a:spcBef>
                <a:spcPts val="192"/>
              </a:spcBef>
              <a:buClrTx/>
              <a:buFont typeface="Arial"/>
              <a:buChar char="•"/>
              <a:tabLst>
                <a:tab pos="197094" algn="l"/>
                <a:tab pos="197514" algn="l"/>
              </a:tabLst>
            </a:pPr>
            <a:r>
              <a:rPr lang="en-US" kern="1200" dirty="0">
                <a:solidFill>
                  <a:srgbClr val="002060"/>
                </a:solidFill>
                <a:latin typeface="Century Gothic" panose="020B0502020202020204" pitchFamily="34" charset="0"/>
                <a:cs typeface="Arial" panose="020B0604020202020204" pitchFamily="34" charset="0"/>
              </a:rPr>
              <a:t>Maintains prior authorization (where applicable) for appropriate care.</a:t>
            </a:r>
            <a:endParaRPr kern="1200" dirty="0">
              <a:solidFill>
                <a:srgbClr val="002060"/>
              </a:solidFill>
              <a:latin typeface="Century Gothic" panose="020B0502020202020204" pitchFamily="34" charset="0"/>
              <a:cs typeface="Arial" panose="020B0604020202020204" pitchFamily="34" charset="0"/>
            </a:endParaRPr>
          </a:p>
        </p:txBody>
      </p:sp>
      <p:pic>
        <p:nvPicPr>
          <p:cNvPr id="36" name="Picture 35" descr="A person smiling and talking on the phone&#10;&#10;Description automatically generated">
            <a:extLst>
              <a:ext uri="{FF2B5EF4-FFF2-40B4-BE49-F238E27FC236}">
                <a16:creationId xmlns:a16="http://schemas.microsoft.com/office/drawing/2014/main" id="{98EB8343-FF44-4B22-AB73-EB7BE25386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1837" y="3939353"/>
            <a:ext cx="2424520" cy="2424520"/>
          </a:xfrm>
          <a:prstGeom prst="rect">
            <a:avLst/>
          </a:prstGeom>
        </p:spPr>
      </p:pic>
      <p:sp>
        <p:nvSpPr>
          <p:cNvPr id="2" name="TextBox 1">
            <a:extLst>
              <a:ext uri="{FF2B5EF4-FFF2-40B4-BE49-F238E27FC236}">
                <a16:creationId xmlns:a16="http://schemas.microsoft.com/office/drawing/2014/main" id="{AE8FF999-B6C9-434E-9055-96528AAA5ECA}"/>
              </a:ext>
            </a:extLst>
          </p:cNvPr>
          <p:cNvSpPr txBox="1"/>
          <p:nvPr/>
        </p:nvSpPr>
        <p:spPr>
          <a:xfrm>
            <a:off x="1263538" y="3921777"/>
            <a:ext cx="7927235" cy="369332"/>
          </a:xfrm>
          <a:prstGeom prst="rect">
            <a:avLst/>
          </a:prstGeom>
          <a:noFill/>
        </p:spPr>
        <p:txBody>
          <a:bodyPr wrap="none" rtlCol="0">
            <a:spAutoFit/>
          </a:bodyPr>
          <a:lstStyle/>
          <a:p>
            <a:pPr marL="8405">
              <a:spcBef>
                <a:spcPts val="66"/>
              </a:spcBef>
              <a:buClrTx/>
            </a:pPr>
            <a:r>
              <a:rPr lang="en-US" b="1" kern="1200" spc="-3" dirty="0">
                <a:solidFill>
                  <a:schemeClr val="tx2">
                    <a:lumMod val="75000"/>
                  </a:schemeClr>
                </a:solidFill>
                <a:latin typeface="Century Gothic" panose="020B0502020202020204" pitchFamily="34" charset="0"/>
                <a:cs typeface="Arial" panose="020B0604020202020204" pitchFamily="34" charset="0"/>
              </a:rPr>
              <a:t>Members experience </a:t>
            </a:r>
            <a:r>
              <a:rPr lang="en-US" b="1" kern="1200" dirty="0">
                <a:solidFill>
                  <a:schemeClr val="tx2">
                    <a:lumMod val="75000"/>
                  </a:schemeClr>
                </a:solidFill>
                <a:latin typeface="Century Gothic" panose="020B0502020202020204" pitchFamily="34" charset="0"/>
                <a:cs typeface="Arial" panose="020B0604020202020204" pitchFamily="34" charset="0"/>
              </a:rPr>
              <a:t>a </a:t>
            </a:r>
            <a:r>
              <a:rPr lang="en-US" b="1" kern="1200" spc="-3" dirty="0">
                <a:solidFill>
                  <a:schemeClr val="tx2">
                    <a:lumMod val="75000"/>
                  </a:schemeClr>
                </a:solidFill>
                <a:latin typeface="Century Gothic" panose="020B0502020202020204" pitchFamily="34" charset="0"/>
                <a:cs typeface="Arial" panose="020B0604020202020204" pitchFamily="34" charset="0"/>
              </a:rPr>
              <a:t>normal specialty pharmaceutical</a:t>
            </a:r>
            <a:r>
              <a:rPr lang="en-US" b="1" kern="1200" spc="3" dirty="0">
                <a:solidFill>
                  <a:schemeClr val="tx2">
                    <a:lumMod val="75000"/>
                  </a:schemeClr>
                </a:solidFill>
                <a:latin typeface="Century Gothic" panose="020B0502020202020204" pitchFamily="34" charset="0"/>
                <a:cs typeface="Arial" panose="020B0604020202020204" pitchFamily="34" charset="0"/>
              </a:rPr>
              <a:t> </a:t>
            </a:r>
            <a:r>
              <a:rPr lang="en-US" b="1" kern="1200" spc="-3" dirty="0">
                <a:solidFill>
                  <a:schemeClr val="tx2">
                    <a:lumMod val="75000"/>
                  </a:schemeClr>
                </a:solidFill>
                <a:latin typeface="Century Gothic" panose="020B0502020202020204" pitchFamily="34" charset="0"/>
                <a:cs typeface="Arial" panose="020B0604020202020204" pitchFamily="34" charset="0"/>
              </a:rPr>
              <a:t>experience</a:t>
            </a:r>
            <a:endParaRPr lang="en-US" b="1" kern="1200" dirty="0">
              <a:solidFill>
                <a:schemeClr val="tx2">
                  <a:lumMod val="75000"/>
                </a:schemeClr>
              </a:solidFill>
              <a:latin typeface="Century Gothic" panose="020B0502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B2A95EF-DD52-465F-834B-2D58C7474D7F}"/>
              </a:ext>
            </a:extLst>
          </p:cNvPr>
          <p:cNvSpPr txBox="1"/>
          <p:nvPr/>
        </p:nvSpPr>
        <p:spPr>
          <a:xfrm>
            <a:off x="1239131" y="4282385"/>
            <a:ext cx="7442585" cy="1805623"/>
          </a:xfrm>
          <a:prstGeom prst="rect">
            <a:avLst/>
          </a:prstGeom>
          <a:noFill/>
        </p:spPr>
        <p:txBody>
          <a:bodyPr wrap="square" rtlCol="0">
            <a:spAutoFit/>
          </a:bodyPr>
          <a:lstStyle/>
          <a:p>
            <a:pPr marL="179855" indent="-171450">
              <a:spcBef>
                <a:spcPts val="208"/>
              </a:spcBef>
              <a:buClrTx/>
              <a:buFont typeface="Arial" panose="020B0604020202020204" pitchFamily="34" charset="0"/>
              <a:buChar char="•"/>
              <a:tabLst>
                <a:tab pos="197094" algn="l"/>
                <a:tab pos="197514" algn="l"/>
              </a:tabLst>
            </a:pPr>
            <a:r>
              <a:rPr lang="en-US" kern="1200" spc="-3" dirty="0">
                <a:solidFill>
                  <a:srgbClr val="27346F"/>
                </a:solidFill>
                <a:latin typeface="Century Gothic" panose="020B0502020202020204" pitchFamily="34" charset="0"/>
                <a:cs typeface="Arial" panose="020B0604020202020204" pitchFamily="34" charset="0"/>
              </a:rPr>
              <a:t>RCCs are experienced and several have clinical backgrounds (pharmacy technicians, pharmacists, and nurses)</a:t>
            </a:r>
          </a:p>
          <a:p>
            <a:pPr marL="179855" indent="-171450">
              <a:spcBef>
                <a:spcPts val="208"/>
              </a:spcBef>
              <a:buClrTx/>
              <a:buFont typeface="Arial" panose="020B0604020202020204" pitchFamily="34" charset="0"/>
              <a:buChar char="•"/>
              <a:tabLst>
                <a:tab pos="197094" algn="l"/>
                <a:tab pos="197514" algn="l"/>
              </a:tabLst>
            </a:pPr>
            <a:r>
              <a:rPr lang="en-US" kern="1200" spc="-3" dirty="0">
                <a:solidFill>
                  <a:srgbClr val="27346F"/>
                </a:solidFill>
                <a:latin typeface="Century Gothic" panose="020B0502020202020204" pitchFamily="34" charset="0"/>
                <a:cs typeface="Arial" panose="020B0604020202020204" pitchFamily="34" charset="0"/>
              </a:rPr>
              <a:t>Specialty prescription timelines </a:t>
            </a:r>
            <a:r>
              <a:rPr lang="en-US" b="1" u="sng" kern="1200" spc="-3" dirty="0">
                <a:solidFill>
                  <a:srgbClr val="27346F"/>
                </a:solidFill>
                <a:latin typeface="Century Gothic" panose="020B0502020202020204" pitchFamily="34" charset="0"/>
                <a:cs typeface="Arial" panose="020B0604020202020204" pitchFamily="34" charset="0"/>
              </a:rPr>
              <a:t>remain the same</a:t>
            </a:r>
            <a:r>
              <a:rPr lang="en-US" kern="1200" spc="-3" dirty="0">
                <a:solidFill>
                  <a:srgbClr val="27346F"/>
                </a:solidFill>
                <a:latin typeface="Century Gothic" panose="020B0502020202020204" pitchFamily="34" charset="0"/>
                <a:cs typeface="Arial" panose="020B0604020202020204" pitchFamily="34" charset="0"/>
              </a:rPr>
              <a:t>. We ensure there is no disruption to the member’s clinical treatment plan.</a:t>
            </a:r>
          </a:p>
          <a:p>
            <a:pPr marL="197514" indent="-189109">
              <a:spcBef>
                <a:spcPts val="208"/>
              </a:spcBef>
              <a:buClrTx/>
              <a:buFont typeface="Arial"/>
              <a:buChar char="•"/>
              <a:tabLst>
                <a:tab pos="197094" algn="l"/>
                <a:tab pos="197514" algn="l"/>
              </a:tabLst>
            </a:pPr>
            <a:r>
              <a:rPr lang="en-US" kern="1200" spc="-3" dirty="0">
                <a:solidFill>
                  <a:srgbClr val="27346F"/>
                </a:solidFill>
                <a:latin typeface="Century Gothic" panose="020B0502020202020204" pitchFamily="34" charset="0"/>
                <a:cs typeface="Arial" panose="020B0604020202020204" pitchFamily="34" charset="0"/>
              </a:rPr>
              <a:t>Clinical review and assessment by pharmacy is maintained.</a:t>
            </a:r>
            <a:endParaRPr lang="en-US" kern="1200" dirty="0">
              <a:solidFill>
                <a:prstClr val="black"/>
              </a:solidFill>
              <a:latin typeface="Century Gothic" panose="020B0502020202020204" pitchFamily="34" charset="0"/>
              <a:cs typeface="Arial" panose="020B0604020202020204" pitchFamily="34" charset="0"/>
            </a:endParaRPr>
          </a:p>
          <a:p>
            <a:endParaRPr lang="en-US" dirty="0">
              <a:latin typeface="Century Gothic" panose="020B0502020202020204" pitchFamily="34" charset="0"/>
            </a:endParaRPr>
          </a:p>
        </p:txBody>
      </p:sp>
      <p:pic>
        <p:nvPicPr>
          <p:cNvPr id="7" name="Picture 6">
            <a:extLst>
              <a:ext uri="{FF2B5EF4-FFF2-40B4-BE49-F238E27FC236}">
                <a16:creationId xmlns:a16="http://schemas.microsoft.com/office/drawing/2014/main" id="{8ECFAA20-7E2C-4EE0-BE5B-1D563A9E9D30}"/>
              </a:ext>
            </a:extLst>
          </p:cNvPr>
          <p:cNvPicPr>
            <a:picLocks noChangeAspect="1"/>
          </p:cNvPicPr>
          <p:nvPr/>
        </p:nvPicPr>
        <p:blipFill>
          <a:blip r:embed="rId4"/>
          <a:stretch>
            <a:fillRect/>
          </a:stretch>
        </p:blipFill>
        <p:spPr>
          <a:xfrm>
            <a:off x="661855" y="2053485"/>
            <a:ext cx="403216" cy="442969"/>
          </a:xfrm>
          <a:prstGeom prst="rect">
            <a:avLst/>
          </a:prstGeom>
        </p:spPr>
      </p:pic>
      <p:pic>
        <p:nvPicPr>
          <p:cNvPr id="16" name="Picture 15">
            <a:extLst>
              <a:ext uri="{FF2B5EF4-FFF2-40B4-BE49-F238E27FC236}">
                <a16:creationId xmlns:a16="http://schemas.microsoft.com/office/drawing/2014/main" id="{F2BFC9DD-D5C7-43E7-A561-083FDBEE2CCB}"/>
              </a:ext>
            </a:extLst>
          </p:cNvPr>
          <p:cNvPicPr>
            <a:picLocks noChangeAspect="1"/>
          </p:cNvPicPr>
          <p:nvPr/>
        </p:nvPicPr>
        <p:blipFill>
          <a:blip r:embed="rId4"/>
          <a:stretch>
            <a:fillRect/>
          </a:stretch>
        </p:blipFill>
        <p:spPr>
          <a:xfrm>
            <a:off x="661855" y="3921777"/>
            <a:ext cx="403216" cy="442969"/>
          </a:xfrm>
          <a:prstGeom prst="rect">
            <a:avLst/>
          </a:prstGeom>
        </p:spPr>
      </p:pic>
      <p:sp>
        <p:nvSpPr>
          <p:cNvPr id="8" name="Footer Placeholder 7">
            <a:extLst>
              <a:ext uri="{FF2B5EF4-FFF2-40B4-BE49-F238E27FC236}">
                <a16:creationId xmlns:a16="http://schemas.microsoft.com/office/drawing/2014/main" id="{B5E93CD0-0E8F-40B1-B2D3-39FA427541B3}"/>
              </a:ext>
            </a:extLst>
          </p:cNvPr>
          <p:cNvSpPr>
            <a:spLocks noGrp="1"/>
          </p:cNvSpPr>
          <p:nvPr>
            <p:ph type="ftr" sz="quarter" idx="11"/>
          </p:nvPr>
        </p:nvSpPr>
        <p:spPr/>
        <p:txBody>
          <a:bodyPr/>
          <a:lstStyle/>
          <a:p>
            <a:r>
              <a:rPr lang="en-US" dirty="0"/>
              <a:t>Confidential</a:t>
            </a:r>
          </a:p>
        </p:txBody>
      </p:sp>
      <p:sp>
        <p:nvSpPr>
          <p:cNvPr id="9" name="Slide Number Placeholder 8">
            <a:extLst>
              <a:ext uri="{FF2B5EF4-FFF2-40B4-BE49-F238E27FC236}">
                <a16:creationId xmlns:a16="http://schemas.microsoft.com/office/drawing/2014/main" id="{7527EE45-EC96-4654-BE6B-64E9D41F692C}"/>
              </a:ext>
            </a:extLst>
          </p:cNvPr>
          <p:cNvSpPr>
            <a:spLocks noGrp="1"/>
          </p:cNvSpPr>
          <p:nvPr>
            <p:ph type="sldNum" sz="quarter" idx="12"/>
          </p:nvPr>
        </p:nvSpPr>
        <p:spPr/>
        <p:txBody>
          <a:bodyPr/>
          <a:lstStyle/>
          <a:p>
            <a:fld id="{B624B760-ACFA-453F-AEFF-BE60B268006E}" type="slidenum">
              <a:rPr lang="en-US" smtClean="0"/>
              <a:t>3</a:t>
            </a:fld>
            <a:endParaRPr lang="en-US" dirty="0"/>
          </a:p>
        </p:txBody>
      </p:sp>
    </p:spTree>
    <p:extLst>
      <p:ext uri="{BB962C8B-B14F-4D97-AF65-F5344CB8AC3E}">
        <p14:creationId xmlns:p14="http://schemas.microsoft.com/office/powerpoint/2010/main" val="196231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A2F98DF6-A911-40A4-B244-3CA05A66A2D2}"/>
              </a:ext>
            </a:extLst>
          </p:cNvPr>
          <p:cNvSpPr txBox="1"/>
          <p:nvPr/>
        </p:nvSpPr>
        <p:spPr>
          <a:xfrm>
            <a:off x="1403002" y="1310567"/>
            <a:ext cx="1473419"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Patient Receives a Script and Triaged to Pharmacy, PBM, and Vendor</a:t>
            </a:r>
          </a:p>
        </p:txBody>
      </p:sp>
      <p:sp>
        <p:nvSpPr>
          <p:cNvPr id="57" name="Flowchart: Off-page Connector 56">
            <a:extLst>
              <a:ext uri="{FF2B5EF4-FFF2-40B4-BE49-F238E27FC236}">
                <a16:creationId xmlns:a16="http://schemas.microsoft.com/office/drawing/2014/main" id="{8893F514-46AE-4B95-A616-2EF9E93834BA}"/>
              </a:ext>
            </a:extLst>
          </p:cNvPr>
          <p:cNvSpPr/>
          <p:nvPr/>
        </p:nvSpPr>
        <p:spPr>
          <a:xfrm rot="16200000">
            <a:off x="3940175" y="5208477"/>
            <a:ext cx="1587500" cy="1015999"/>
          </a:xfrm>
          <a:prstGeom prst="flowChartOffpageConnec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3" name="Graphic 82" descr="Truck">
            <a:extLst>
              <a:ext uri="{FF2B5EF4-FFF2-40B4-BE49-F238E27FC236}">
                <a16:creationId xmlns:a16="http://schemas.microsoft.com/office/drawing/2014/main" id="{886932DD-D743-4D94-961D-C2540E3398D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76725" y="5197720"/>
            <a:ext cx="914400" cy="914400"/>
          </a:xfrm>
          <a:prstGeom prst="rect">
            <a:avLst/>
          </a:prstGeom>
        </p:spPr>
      </p:pic>
      <p:pic>
        <p:nvPicPr>
          <p:cNvPr id="118" name="Picture 117" descr="A close up of a sign&#10;&#10;Description automatically generated">
            <a:extLst>
              <a:ext uri="{FF2B5EF4-FFF2-40B4-BE49-F238E27FC236}">
                <a16:creationId xmlns:a16="http://schemas.microsoft.com/office/drawing/2014/main" id="{D8AB4246-D772-4D3C-9E91-911C7A3663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405" y="286725"/>
            <a:ext cx="2678964" cy="591865"/>
          </a:xfrm>
          <a:prstGeom prst="rect">
            <a:avLst/>
          </a:prstGeom>
        </p:spPr>
      </p:pic>
      <p:sp>
        <p:nvSpPr>
          <p:cNvPr id="120" name="TextBox 119">
            <a:extLst>
              <a:ext uri="{FF2B5EF4-FFF2-40B4-BE49-F238E27FC236}">
                <a16:creationId xmlns:a16="http://schemas.microsoft.com/office/drawing/2014/main" id="{054DD8C5-89B1-4813-8DC1-180B96BA5B06}"/>
              </a:ext>
            </a:extLst>
          </p:cNvPr>
          <p:cNvSpPr txBox="1"/>
          <p:nvPr/>
        </p:nvSpPr>
        <p:spPr>
          <a:xfrm>
            <a:off x="2869019" y="1495233"/>
            <a:ext cx="163691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Patient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receives 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Welcome Call</a:t>
            </a:r>
          </a:p>
        </p:txBody>
      </p:sp>
      <p:sp>
        <p:nvSpPr>
          <p:cNvPr id="121" name="TextBox 120">
            <a:extLst>
              <a:ext uri="{FF2B5EF4-FFF2-40B4-BE49-F238E27FC236}">
                <a16:creationId xmlns:a16="http://schemas.microsoft.com/office/drawing/2014/main" id="{249047C0-FE62-438F-95D2-EFA4A432CFE7}"/>
              </a:ext>
            </a:extLst>
          </p:cNvPr>
          <p:cNvSpPr txBox="1"/>
          <p:nvPr/>
        </p:nvSpPr>
        <p:spPr>
          <a:xfrm>
            <a:off x="4685365" y="1495233"/>
            <a:ext cx="1196160"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Patient completes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Consent &amp;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Onboarding forms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7" name="Flowchart: Off-page Connector 126">
            <a:extLst>
              <a:ext uri="{FF2B5EF4-FFF2-40B4-BE49-F238E27FC236}">
                <a16:creationId xmlns:a16="http://schemas.microsoft.com/office/drawing/2014/main" id="{D8DD0BA4-CECF-439B-A2B7-20225D5CF64F}"/>
              </a:ext>
            </a:extLst>
          </p:cNvPr>
          <p:cNvSpPr/>
          <p:nvPr/>
        </p:nvSpPr>
        <p:spPr>
          <a:xfrm rot="16200000">
            <a:off x="7482779" y="5208477"/>
            <a:ext cx="1587500" cy="1015999"/>
          </a:xfrm>
          <a:prstGeom prst="flowChartOffpageConnector">
            <a:avLst/>
          </a:prstGeom>
          <a:solidFill>
            <a:schemeClr val="accent1">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8" name="Flowchart: Off-page Connector 127">
            <a:extLst>
              <a:ext uri="{FF2B5EF4-FFF2-40B4-BE49-F238E27FC236}">
                <a16:creationId xmlns:a16="http://schemas.microsoft.com/office/drawing/2014/main" id="{06A57E72-7427-4947-8B58-965993EF594E}"/>
              </a:ext>
            </a:extLst>
          </p:cNvPr>
          <p:cNvSpPr/>
          <p:nvPr/>
        </p:nvSpPr>
        <p:spPr>
          <a:xfrm rot="16200000">
            <a:off x="9282619" y="2456347"/>
            <a:ext cx="1587500" cy="1015999"/>
          </a:xfrm>
          <a:prstGeom prst="flowChartOffpageConnec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9" name="Flowchart: Off-page Connector 128">
            <a:extLst>
              <a:ext uri="{FF2B5EF4-FFF2-40B4-BE49-F238E27FC236}">
                <a16:creationId xmlns:a16="http://schemas.microsoft.com/office/drawing/2014/main" id="{EB9E8862-B328-4B1A-A93A-8040295A1AD4}"/>
              </a:ext>
            </a:extLst>
          </p:cNvPr>
          <p:cNvSpPr/>
          <p:nvPr/>
        </p:nvSpPr>
        <p:spPr>
          <a:xfrm rot="16200000">
            <a:off x="7698729" y="2466734"/>
            <a:ext cx="1587500" cy="1015999"/>
          </a:xfrm>
          <a:prstGeom prst="flowChartOffpageConnector">
            <a:avLst/>
          </a:prstGeom>
          <a:solidFill>
            <a:schemeClr val="accent1">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0" name="Graphic 129" descr="Magnifying glass">
            <a:extLst>
              <a:ext uri="{FF2B5EF4-FFF2-40B4-BE49-F238E27FC236}">
                <a16:creationId xmlns:a16="http://schemas.microsoft.com/office/drawing/2014/main" id="{C8262065-084F-4943-8C81-47C80BB6C6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84479" y="2485347"/>
            <a:ext cx="914400" cy="914400"/>
          </a:xfrm>
          <a:prstGeom prst="rect">
            <a:avLst/>
          </a:prstGeom>
        </p:spPr>
      </p:pic>
      <p:pic>
        <p:nvPicPr>
          <p:cNvPr id="131" name="Graphic 130" descr="Doctor">
            <a:extLst>
              <a:ext uri="{FF2B5EF4-FFF2-40B4-BE49-F238E27FC236}">
                <a16:creationId xmlns:a16="http://schemas.microsoft.com/office/drawing/2014/main" id="{8ADE5632-7C54-4C76-BED7-DAB4A92AF74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77140" y="2431883"/>
            <a:ext cx="914400" cy="914400"/>
          </a:xfrm>
          <a:prstGeom prst="rect">
            <a:avLst/>
          </a:prstGeom>
        </p:spPr>
      </p:pic>
      <p:pic>
        <p:nvPicPr>
          <p:cNvPr id="132" name="Graphic 131" descr="Information">
            <a:extLst>
              <a:ext uri="{FF2B5EF4-FFF2-40B4-BE49-F238E27FC236}">
                <a16:creationId xmlns:a16="http://schemas.microsoft.com/office/drawing/2014/main" id="{35A7795E-1715-4516-A339-E3B71B4C59B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809676" y="5265032"/>
            <a:ext cx="779774" cy="779774"/>
          </a:xfrm>
          <a:prstGeom prst="rect">
            <a:avLst/>
          </a:prstGeom>
        </p:spPr>
      </p:pic>
      <p:sp>
        <p:nvSpPr>
          <p:cNvPr id="161" name="Flowchart: Off-page Connector 160">
            <a:extLst>
              <a:ext uri="{FF2B5EF4-FFF2-40B4-BE49-F238E27FC236}">
                <a16:creationId xmlns:a16="http://schemas.microsoft.com/office/drawing/2014/main" id="{6927F580-E6B5-4AD6-BB6F-984595E4CDE5}"/>
              </a:ext>
            </a:extLst>
          </p:cNvPr>
          <p:cNvSpPr/>
          <p:nvPr/>
        </p:nvSpPr>
        <p:spPr>
          <a:xfrm rot="16200000">
            <a:off x="4596558" y="2456347"/>
            <a:ext cx="1587500" cy="1015999"/>
          </a:xfrm>
          <a:prstGeom prst="flowChartOffpageConnec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2" name="Flowchart: Off-page Connector 161">
            <a:extLst>
              <a:ext uri="{FF2B5EF4-FFF2-40B4-BE49-F238E27FC236}">
                <a16:creationId xmlns:a16="http://schemas.microsoft.com/office/drawing/2014/main" id="{A01B5CA8-C4CC-4AEE-BC1D-AE94CC9FFA05}"/>
              </a:ext>
            </a:extLst>
          </p:cNvPr>
          <p:cNvSpPr/>
          <p:nvPr/>
        </p:nvSpPr>
        <p:spPr>
          <a:xfrm rot="16200000">
            <a:off x="6150481" y="2467057"/>
            <a:ext cx="1587500" cy="1015999"/>
          </a:xfrm>
          <a:prstGeom prst="flowChartOffpageConnector">
            <a:avLst/>
          </a:prstGeom>
          <a:solidFill>
            <a:schemeClr val="accent1">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3" name="Flowchart: Off-page Connector 162">
            <a:extLst>
              <a:ext uri="{FF2B5EF4-FFF2-40B4-BE49-F238E27FC236}">
                <a16:creationId xmlns:a16="http://schemas.microsoft.com/office/drawing/2014/main" id="{0FEA5623-2237-4D0E-A453-B8F1271D87AF}"/>
              </a:ext>
            </a:extLst>
          </p:cNvPr>
          <p:cNvSpPr/>
          <p:nvPr/>
        </p:nvSpPr>
        <p:spPr>
          <a:xfrm rot="16200000">
            <a:off x="2224247" y="5192721"/>
            <a:ext cx="1587500" cy="1015999"/>
          </a:xfrm>
          <a:prstGeom prst="flowChartOffpageConnec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6" name="Graphic 165" descr="Internet">
            <a:extLst>
              <a:ext uri="{FF2B5EF4-FFF2-40B4-BE49-F238E27FC236}">
                <a16:creationId xmlns:a16="http://schemas.microsoft.com/office/drawing/2014/main" id="{FC095D44-10B5-4A5D-9140-1E2A6BACA4E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439895" y="2475419"/>
            <a:ext cx="914400" cy="914400"/>
          </a:xfrm>
          <a:prstGeom prst="rect">
            <a:avLst/>
          </a:prstGeom>
        </p:spPr>
      </p:pic>
      <p:pic>
        <p:nvPicPr>
          <p:cNvPr id="167" name="Graphic 166" descr="Checkbox Checked">
            <a:extLst>
              <a:ext uri="{FF2B5EF4-FFF2-40B4-BE49-F238E27FC236}">
                <a16:creationId xmlns:a16="http://schemas.microsoft.com/office/drawing/2014/main" id="{882B2EDB-1AF9-4DEE-B621-0FEEFB66EFA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432968" y="5148799"/>
            <a:ext cx="1012241" cy="1012241"/>
          </a:xfrm>
          <a:prstGeom prst="rect">
            <a:avLst/>
          </a:prstGeom>
        </p:spPr>
      </p:pic>
      <p:sp>
        <p:nvSpPr>
          <p:cNvPr id="170" name="Flowchart: Off-page Connector 169">
            <a:extLst>
              <a:ext uri="{FF2B5EF4-FFF2-40B4-BE49-F238E27FC236}">
                <a16:creationId xmlns:a16="http://schemas.microsoft.com/office/drawing/2014/main" id="{1B6EAE8C-81AE-426D-AF9E-93A743001912}"/>
              </a:ext>
            </a:extLst>
          </p:cNvPr>
          <p:cNvSpPr/>
          <p:nvPr/>
        </p:nvSpPr>
        <p:spPr>
          <a:xfrm rot="16200000">
            <a:off x="1389605" y="2461913"/>
            <a:ext cx="1587500" cy="1015999"/>
          </a:xfrm>
          <a:prstGeom prst="flowChartOffpageConnec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1" name="Graphic 170" descr="Call center">
            <a:extLst>
              <a:ext uri="{FF2B5EF4-FFF2-40B4-BE49-F238E27FC236}">
                <a16:creationId xmlns:a16="http://schemas.microsoft.com/office/drawing/2014/main" id="{25638BD5-1A45-40AA-91CF-776A8F75F96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625818" y="2517234"/>
            <a:ext cx="914400" cy="914400"/>
          </a:xfrm>
          <a:prstGeom prst="rect">
            <a:avLst/>
          </a:prstGeom>
        </p:spPr>
      </p:pic>
      <p:sp>
        <p:nvSpPr>
          <p:cNvPr id="172" name="Flowchart: Off-page Connector 171">
            <a:extLst>
              <a:ext uri="{FF2B5EF4-FFF2-40B4-BE49-F238E27FC236}">
                <a16:creationId xmlns:a16="http://schemas.microsoft.com/office/drawing/2014/main" id="{6DCA6895-5256-4DA9-B3A0-07109B761B8A}"/>
              </a:ext>
            </a:extLst>
          </p:cNvPr>
          <p:cNvSpPr/>
          <p:nvPr/>
        </p:nvSpPr>
        <p:spPr>
          <a:xfrm rot="16200000">
            <a:off x="3026345" y="2466733"/>
            <a:ext cx="1587500" cy="1015999"/>
          </a:xfrm>
          <a:prstGeom prst="flowChartOffpageConnec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3" name="Graphic 172" descr="Receiver">
            <a:extLst>
              <a:ext uri="{FF2B5EF4-FFF2-40B4-BE49-F238E27FC236}">
                <a16:creationId xmlns:a16="http://schemas.microsoft.com/office/drawing/2014/main" id="{89260B40-43E5-4CC2-9EE4-38EE60061D3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328802" y="2485181"/>
            <a:ext cx="873429" cy="873429"/>
          </a:xfrm>
          <a:prstGeom prst="rect">
            <a:avLst/>
          </a:prstGeom>
        </p:spPr>
      </p:pic>
      <p:pic>
        <p:nvPicPr>
          <p:cNvPr id="73" name="Graphic 72" descr="Clipboard Checked">
            <a:extLst>
              <a:ext uri="{FF2B5EF4-FFF2-40B4-BE49-F238E27FC236}">
                <a16:creationId xmlns:a16="http://schemas.microsoft.com/office/drawing/2014/main" id="{73716F65-454D-43F9-9FE3-DE5A5C3388CC}"/>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844683" y="2450533"/>
            <a:ext cx="914400" cy="914400"/>
          </a:xfrm>
          <a:prstGeom prst="rect">
            <a:avLst/>
          </a:prstGeom>
        </p:spPr>
      </p:pic>
      <p:sp>
        <p:nvSpPr>
          <p:cNvPr id="175" name="TextBox 174">
            <a:extLst>
              <a:ext uri="{FF2B5EF4-FFF2-40B4-BE49-F238E27FC236}">
                <a16:creationId xmlns:a16="http://schemas.microsoft.com/office/drawing/2014/main" id="{9FBBA1BD-755F-4C9A-A82C-21611D6EE2D6}"/>
              </a:ext>
            </a:extLst>
          </p:cNvPr>
          <p:cNvSpPr txBox="1"/>
          <p:nvPr/>
        </p:nvSpPr>
        <p:spPr>
          <a:xfrm>
            <a:off x="7539214" y="1550428"/>
            <a:ext cx="173537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Research Appropriate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Funding and Sourcing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Options</a:t>
            </a:r>
          </a:p>
        </p:txBody>
      </p:sp>
      <p:sp>
        <p:nvSpPr>
          <p:cNvPr id="177" name="TextBox 176">
            <a:extLst>
              <a:ext uri="{FF2B5EF4-FFF2-40B4-BE49-F238E27FC236}">
                <a16:creationId xmlns:a16="http://schemas.microsoft.com/office/drawing/2014/main" id="{F1D901B0-5073-4423-8434-DCBBA7AA63D1}"/>
              </a:ext>
            </a:extLst>
          </p:cNvPr>
          <p:cNvSpPr txBox="1"/>
          <p:nvPr/>
        </p:nvSpPr>
        <p:spPr>
          <a:xfrm>
            <a:off x="9242052" y="1501772"/>
            <a:ext cx="1498615"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Coordinate with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Patient, Prescriber, 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Other Providers</a:t>
            </a:r>
          </a:p>
        </p:txBody>
      </p:sp>
      <p:sp>
        <p:nvSpPr>
          <p:cNvPr id="185" name="TextBox 184">
            <a:extLst>
              <a:ext uri="{FF2B5EF4-FFF2-40B4-BE49-F238E27FC236}">
                <a16:creationId xmlns:a16="http://schemas.microsoft.com/office/drawing/2014/main" id="{6F2E14CF-C3B1-4060-B810-561B848EDBA8}"/>
              </a:ext>
            </a:extLst>
          </p:cNvPr>
          <p:cNvSpPr txBox="1"/>
          <p:nvPr/>
        </p:nvSpPr>
        <p:spPr>
          <a:xfrm>
            <a:off x="6148593" y="1524265"/>
            <a:ext cx="1402820"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Leverage Technology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To Create Efficiencies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And Coordination</a:t>
            </a:r>
          </a:p>
        </p:txBody>
      </p:sp>
      <p:sp>
        <p:nvSpPr>
          <p:cNvPr id="192" name="TextBox 191">
            <a:extLst>
              <a:ext uri="{FF2B5EF4-FFF2-40B4-BE49-F238E27FC236}">
                <a16:creationId xmlns:a16="http://schemas.microsoft.com/office/drawing/2014/main" id="{4435BA61-37E9-4E55-9832-343B5EB75885}"/>
              </a:ext>
            </a:extLst>
          </p:cNvPr>
          <p:cNvSpPr txBox="1"/>
          <p:nvPr/>
        </p:nvSpPr>
        <p:spPr>
          <a:xfrm>
            <a:off x="2213778" y="4087087"/>
            <a:ext cx="140383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Coordinate with Pharmacy and Any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Administration Provider Required</a:t>
            </a:r>
          </a:p>
        </p:txBody>
      </p:sp>
      <p:sp>
        <p:nvSpPr>
          <p:cNvPr id="194" name="TextBox 193">
            <a:extLst>
              <a:ext uri="{FF2B5EF4-FFF2-40B4-BE49-F238E27FC236}">
                <a16:creationId xmlns:a16="http://schemas.microsoft.com/office/drawing/2014/main" id="{71C92FCA-2BEB-4206-A692-2C3C74C414E9}"/>
              </a:ext>
            </a:extLst>
          </p:cNvPr>
          <p:cNvSpPr txBox="1"/>
          <p:nvPr/>
        </p:nvSpPr>
        <p:spPr>
          <a:xfrm>
            <a:off x="3514343" y="249376"/>
            <a:ext cx="856179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800" b="1" i="0" u="none" strike="noStrike" kern="1200" cap="none" spc="0" normalizeH="0" baseline="0" noProof="0" dirty="0">
                <a:ln>
                  <a:noFill/>
                </a:ln>
                <a:solidFill>
                  <a:srgbClr val="44546A">
                    <a:lumMod val="75000"/>
                  </a:srgbClr>
                </a:solidFill>
                <a:effectLst/>
                <a:uLnTx/>
                <a:uFillTx/>
                <a:latin typeface="Century Gothic" panose="020B0502020202020204" pitchFamily="34" charset="0"/>
                <a:ea typeface="+mn-ea"/>
                <a:cs typeface="+mn-cs"/>
              </a:rPr>
              <a:t>Coordinating Specialty Prescriptions is Complex and R</a:t>
            </a:r>
            <a:r>
              <a:rPr kumimoji="0" lang="en-US" sz="2800" b="1" i="0" u="none" strike="noStrike" kern="1200" cap="none" spc="0" normalizeH="0" baseline="0" noProof="0" dirty="0">
                <a:ln>
                  <a:noFill/>
                </a:ln>
                <a:solidFill>
                  <a:srgbClr val="44546A">
                    <a:lumMod val="75000"/>
                  </a:srgbClr>
                </a:solidFill>
                <a:effectLst/>
                <a:uLnTx/>
                <a:uFillTx/>
                <a:latin typeface="Century Gothic" panose="020B0502020202020204" pitchFamily="34" charset="0"/>
                <a:ea typeface="+mn-ea"/>
                <a:cs typeface="+mn-cs"/>
              </a:rPr>
              <a:t>e</a:t>
            </a:r>
            <a:r>
              <a:rPr kumimoji="0" lang="en" sz="2800" b="1" i="0" u="none" strike="noStrike" kern="1200" cap="none" spc="0" normalizeH="0" baseline="0" noProof="0" dirty="0">
                <a:ln>
                  <a:noFill/>
                </a:ln>
                <a:solidFill>
                  <a:srgbClr val="44546A">
                    <a:lumMod val="75000"/>
                  </a:srgbClr>
                </a:solidFill>
                <a:effectLst/>
                <a:uLnTx/>
                <a:uFillTx/>
                <a:latin typeface="Century Gothic" panose="020B0502020202020204" pitchFamily="34" charset="0"/>
                <a:ea typeface="+mn-ea"/>
                <a:cs typeface="+mn-cs"/>
              </a:rPr>
              <a:t>quires High-Touch Care</a:t>
            </a:r>
          </a:p>
        </p:txBody>
      </p:sp>
      <p:sp>
        <p:nvSpPr>
          <p:cNvPr id="3" name="TextBox 2">
            <a:extLst>
              <a:ext uri="{FF2B5EF4-FFF2-40B4-BE49-F238E27FC236}">
                <a16:creationId xmlns:a16="http://schemas.microsoft.com/office/drawing/2014/main" id="{9955D7AE-AB65-47F6-B065-D4CB69912913}"/>
              </a:ext>
            </a:extLst>
          </p:cNvPr>
          <p:cNvSpPr txBox="1"/>
          <p:nvPr/>
        </p:nvSpPr>
        <p:spPr>
          <a:xfrm>
            <a:off x="3976192" y="4259639"/>
            <a:ext cx="137088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Member is notified and medication is shipped</a:t>
            </a:r>
          </a:p>
        </p:txBody>
      </p:sp>
      <p:sp>
        <p:nvSpPr>
          <p:cNvPr id="4" name="TextBox 3">
            <a:extLst>
              <a:ext uri="{FF2B5EF4-FFF2-40B4-BE49-F238E27FC236}">
                <a16:creationId xmlns:a16="http://schemas.microsoft.com/office/drawing/2014/main" id="{6CB2F9C3-CAC7-49D5-8653-9052263A3F9D}"/>
              </a:ext>
            </a:extLst>
          </p:cNvPr>
          <p:cNvSpPr txBox="1"/>
          <p:nvPr/>
        </p:nvSpPr>
        <p:spPr>
          <a:xfrm>
            <a:off x="7473273" y="4267881"/>
            <a:ext cx="140383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Monitor and Track Compliance and Adherence</a:t>
            </a:r>
          </a:p>
        </p:txBody>
      </p:sp>
      <p:sp>
        <p:nvSpPr>
          <p:cNvPr id="8" name="Slide Number Placeholder 7">
            <a:extLst>
              <a:ext uri="{FF2B5EF4-FFF2-40B4-BE49-F238E27FC236}">
                <a16:creationId xmlns:a16="http://schemas.microsoft.com/office/drawing/2014/main" id="{928D5D6B-7082-4BB9-A843-96483DD9F8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24B760-ACFA-453F-AEFF-BE60B268006E}"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mn-cs"/>
            </a:endParaRPr>
          </a:p>
        </p:txBody>
      </p:sp>
      <p:sp>
        <p:nvSpPr>
          <p:cNvPr id="45" name="Flowchart: Off-page Connector 44">
            <a:extLst>
              <a:ext uri="{FF2B5EF4-FFF2-40B4-BE49-F238E27FC236}">
                <a16:creationId xmlns:a16="http://schemas.microsoft.com/office/drawing/2014/main" id="{DBA18930-27E4-B0F4-EE07-60E710DC43B1}"/>
              </a:ext>
            </a:extLst>
          </p:cNvPr>
          <p:cNvSpPr/>
          <p:nvPr/>
        </p:nvSpPr>
        <p:spPr>
          <a:xfrm rot="16200000">
            <a:off x="5720493" y="5192721"/>
            <a:ext cx="1587500" cy="1015999"/>
          </a:xfrm>
          <a:prstGeom prst="flowChartOffpageConnec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6" name="Graphic 45" descr="Clipboard Checked">
            <a:extLst>
              <a:ext uri="{FF2B5EF4-FFF2-40B4-BE49-F238E27FC236}">
                <a16:creationId xmlns:a16="http://schemas.microsoft.com/office/drawing/2014/main" id="{97906CFE-0AB1-8E8F-7CFF-AD02BE839ECC}"/>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968618" y="5186907"/>
            <a:ext cx="914400" cy="914400"/>
          </a:xfrm>
          <a:prstGeom prst="rect">
            <a:avLst/>
          </a:prstGeom>
        </p:spPr>
      </p:pic>
      <p:sp>
        <p:nvSpPr>
          <p:cNvPr id="47" name="TextBox 46">
            <a:extLst>
              <a:ext uri="{FF2B5EF4-FFF2-40B4-BE49-F238E27FC236}">
                <a16:creationId xmlns:a16="http://schemas.microsoft.com/office/drawing/2014/main" id="{27286050-215A-E296-8F96-563E9DEFA2B1}"/>
              </a:ext>
            </a:extLst>
          </p:cNvPr>
          <p:cNvSpPr txBox="1"/>
          <p:nvPr/>
        </p:nvSpPr>
        <p:spPr>
          <a:xfrm>
            <a:off x="5738478" y="4232009"/>
            <a:ext cx="137088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Administration Coordinated and Scheduled</a:t>
            </a:r>
          </a:p>
        </p:txBody>
      </p:sp>
      <p:sp>
        <p:nvSpPr>
          <p:cNvPr id="35" name="Footer Placeholder 5">
            <a:extLst>
              <a:ext uri="{FF2B5EF4-FFF2-40B4-BE49-F238E27FC236}">
                <a16:creationId xmlns:a16="http://schemas.microsoft.com/office/drawing/2014/main" id="{F86A8A3C-C28C-0424-6F6E-0C0137EFD1CC}"/>
              </a:ext>
            </a:extLst>
          </p:cNvPr>
          <p:cNvSpPr>
            <a:spLocks noGrp="1"/>
          </p:cNvSpPr>
          <p:nvPr>
            <p:ph type="ftr" sz="quarter" idx="11"/>
          </p:nvPr>
        </p:nvSpPr>
        <p:spPr>
          <a:xfrm>
            <a:off x="3984430" y="6836777"/>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mn-cs"/>
              </a:rPr>
              <a:t>Confidential</a:t>
            </a:r>
          </a:p>
        </p:txBody>
      </p:sp>
    </p:spTree>
    <p:extLst>
      <p:ext uri="{BB962C8B-B14F-4D97-AF65-F5344CB8AC3E}">
        <p14:creationId xmlns:p14="http://schemas.microsoft.com/office/powerpoint/2010/main" val="607505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55000">
              <a:srgbClr val="F7FAFD">
                <a:lumMod val="0"/>
                <a:lumOff val="100000"/>
                <a:alpha val="36000"/>
              </a:srgbClr>
            </a:gs>
            <a:gs pos="74000">
              <a:schemeClr val="accent5">
                <a:lumMod val="45000"/>
                <a:lumOff val="55000"/>
              </a:schemeClr>
            </a:gs>
            <a:gs pos="89000">
              <a:schemeClr val="accent5">
                <a:lumMod val="45000"/>
                <a:lumOff val="55000"/>
              </a:schemeClr>
            </a:gs>
            <a:gs pos="100000">
              <a:schemeClr val="accent5">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897E8B8-4759-49C3-A7F3-D3A79D5E493C}"/>
              </a:ext>
            </a:extLst>
          </p:cNvPr>
          <p:cNvSpPr txBox="1"/>
          <p:nvPr/>
        </p:nvSpPr>
        <p:spPr>
          <a:xfrm>
            <a:off x="676632" y="944533"/>
            <a:ext cx="5814412" cy="135421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3200" b="1" i="0" u="none" strike="noStrike" kern="1200" cap="none" spc="0" normalizeH="0" baseline="0" noProof="0" dirty="0">
                <a:ln>
                  <a:noFill/>
                </a:ln>
                <a:solidFill>
                  <a:srgbClr val="44546A">
                    <a:lumMod val="75000"/>
                  </a:srgbClr>
                </a:solidFill>
                <a:effectLst/>
                <a:uLnTx/>
                <a:uFillTx/>
                <a:latin typeface="Century Gothic" panose="020B0502020202020204" pitchFamily="34" charset="0"/>
                <a:ea typeface="+mn-ea"/>
                <a:cs typeface="+mn-cs"/>
              </a:rPr>
              <a:t>Frequently Asked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3200" b="1" i="0" u="none" strike="noStrike" kern="1200" cap="none" spc="0" normalizeH="0" baseline="0" noProof="0" dirty="0">
                <a:ln>
                  <a:noFill/>
                </a:ln>
                <a:solidFill>
                  <a:srgbClr val="44546A">
                    <a:lumMod val="75000"/>
                  </a:srgbClr>
                </a:solidFill>
                <a:effectLst/>
                <a:uLnTx/>
                <a:uFillTx/>
                <a:latin typeface="Century Gothic" panose="020B0502020202020204" pitchFamily="34" charset="0"/>
                <a:ea typeface="+mn-ea"/>
                <a:cs typeface="+mn-cs"/>
              </a:rPr>
              <a:t>Program Criteria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D2E153B-4611-4BFD-B7A0-829580442538}"/>
              </a:ext>
            </a:extLst>
          </p:cNvPr>
          <p:cNvSpPr txBox="1"/>
          <p:nvPr/>
        </p:nvSpPr>
        <p:spPr>
          <a:xfrm>
            <a:off x="548844" y="3385965"/>
            <a:ext cx="10630991" cy="1107996"/>
          </a:xfrm>
          <a:prstGeom prst="rect">
            <a:avLst/>
          </a:prstGeom>
          <a:noFill/>
        </p:spPr>
        <p:txBody>
          <a:bodyPr wrap="square" rtlCol="0">
            <a:spAutoFit/>
          </a:bodyPr>
          <a:lstStyle/>
          <a:p>
            <a:pPr marL="127000" marR="0" lvl="0" indent="0" algn="l" defTabSz="914400" rtl="0" eaLnBrk="1" fontAlgn="auto" latinLnBrk="0" hangingPunct="1">
              <a:lnSpc>
                <a:spcPct val="100000"/>
              </a:lnSpc>
              <a:spcBef>
                <a:spcPts val="0"/>
              </a:spcBef>
              <a:spcAft>
                <a:spcPts val="0"/>
              </a:spcAft>
              <a:buClr>
                <a:prstClr val="black"/>
              </a:buClr>
              <a:buSzPts val="1600"/>
              <a:buFontTx/>
              <a:buNone/>
              <a:tabLst/>
              <a:defRPr/>
            </a:pPr>
            <a:r>
              <a:rPr kumimoji="0" lang="en-US"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rPr>
              <a:t>Q: </a:t>
            </a:r>
            <a:r>
              <a:rPr kumimoji="0" lang="en"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rPr>
              <a:t>What if my income is too high to qualify? Do </a:t>
            </a:r>
            <a:r>
              <a:rPr kumimoji="0" lang="en-US"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rPr>
              <a:t>I</a:t>
            </a:r>
            <a:r>
              <a:rPr kumimoji="0" lang="en"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rPr>
              <a:t> still have to work with Payer Matrix and go through the program?</a:t>
            </a:r>
          </a:p>
          <a:p>
            <a:pPr marL="127000" marR="0" lvl="0" indent="0" algn="l" defTabSz="914400" rtl="0" eaLnBrk="1" fontAlgn="auto" latinLnBrk="0" hangingPunct="1">
              <a:lnSpc>
                <a:spcPct val="100000"/>
              </a:lnSpc>
              <a:spcBef>
                <a:spcPts val="0"/>
              </a:spcBef>
              <a:spcAft>
                <a:spcPts val="0"/>
              </a:spcAft>
              <a:buClr>
                <a:prstClr val="black"/>
              </a:buClr>
              <a:buSzPts val="1600"/>
              <a:buFontTx/>
              <a:buNone/>
              <a:tabLst/>
              <a:defRPr/>
            </a:pPr>
            <a:endParaRPr kumimoji="0" lang="en-US"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E86659B0-9BFF-43A6-9C3E-E313FA6B09BF}"/>
              </a:ext>
            </a:extLst>
          </p:cNvPr>
          <p:cNvSpPr txBox="1"/>
          <p:nvPr/>
        </p:nvSpPr>
        <p:spPr>
          <a:xfrm>
            <a:off x="676632" y="4093573"/>
            <a:ext cx="10742242"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44546A">
                    <a:lumMod val="75000"/>
                  </a:srgbClr>
                </a:solidFill>
                <a:effectLst/>
                <a:uLnTx/>
                <a:uFillTx/>
                <a:latin typeface="Century Gothic" panose="020B0502020202020204" pitchFamily="34" charset="0"/>
                <a:cs typeface="Arial" panose="020B0604020202020204" pitchFamily="34" charset="0"/>
              </a:rPr>
              <a:t>A: We recommend that all members seeking coverage, regardless of income, go through the same process with Payer Matrix.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D3057161-7DC1-4ED1-84BD-786CAFE07FBC}"/>
              </a:ext>
            </a:extLst>
          </p:cNvPr>
          <p:cNvSpPr txBox="1"/>
          <p:nvPr/>
        </p:nvSpPr>
        <p:spPr>
          <a:xfrm>
            <a:off x="676632" y="4876433"/>
            <a:ext cx="1063099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rPr>
              <a:t>Q: </a:t>
            </a:r>
            <a:r>
              <a:rPr kumimoji="0" lang="en-US"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rPr>
              <a:t>Do I have to provide financial information?</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390CA850-8EEA-4F54-9502-C787CC709A7B}"/>
              </a:ext>
            </a:extLst>
          </p:cNvPr>
          <p:cNvSpPr txBox="1"/>
          <p:nvPr/>
        </p:nvSpPr>
        <p:spPr>
          <a:xfrm>
            <a:off x="676632" y="5293346"/>
            <a:ext cx="1111567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b="1" i="0" u="none" strike="noStrike" kern="1200" cap="none" spc="0" normalizeH="0" baseline="0" noProof="0" dirty="0">
                <a:ln>
                  <a:noFill/>
                </a:ln>
                <a:solidFill>
                  <a:srgbClr val="44546A">
                    <a:lumMod val="75000"/>
                  </a:srgbClr>
                </a:solidFill>
                <a:effectLst/>
                <a:uLnTx/>
                <a:uFillTx/>
                <a:latin typeface="Century Gothic" panose="020B0502020202020204" pitchFamily="34" charset="0"/>
                <a:cs typeface="Arial" panose="020B0604020202020204" pitchFamily="34" charset="0"/>
              </a:rPr>
              <a:t>A: </a:t>
            </a:r>
            <a:r>
              <a:rPr lang="en-US" b="1" noProof="0" dirty="0">
                <a:solidFill>
                  <a:srgbClr val="44546A">
                    <a:lumMod val="75000"/>
                  </a:srgbClr>
                </a:solidFill>
                <a:latin typeface="Century Gothic" panose="020B0502020202020204" pitchFamily="34" charset="0"/>
                <a:cs typeface="Arial" panose="020B0604020202020204" pitchFamily="34" charset="0"/>
              </a:rPr>
              <a:t>Financial information may be required at times as part of the application process if there is an income threshold requirement for the manufacturer. Not all manufacturers request financials on the application. Typically, the last two pay stubs for the member and spouse are required. Some </a:t>
            </a:r>
            <a:r>
              <a:rPr lang="en-US" b="1" dirty="0">
                <a:solidFill>
                  <a:srgbClr val="44546A">
                    <a:lumMod val="75000"/>
                  </a:srgbClr>
                </a:solidFill>
                <a:latin typeface="Century Gothic" panose="020B0502020202020204" pitchFamily="34" charset="0"/>
                <a:cs typeface="Arial" panose="020B0604020202020204" pitchFamily="34" charset="0"/>
              </a:rPr>
              <a:t>programs allow you to elect a credit history check instead of providing financials. </a:t>
            </a:r>
            <a:endParaRPr kumimoji="0" lang="en" b="0" i="0" u="none" strike="noStrike" kern="1200" cap="none" spc="0" normalizeH="0" baseline="0" noProof="0" dirty="0">
              <a:ln>
                <a:noFill/>
              </a:ln>
              <a:solidFill>
                <a:srgbClr val="44546A">
                  <a:lumMod val="75000"/>
                </a:srgbClr>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44546A">
                  <a:lumMod val="75000"/>
                </a:srgbClr>
              </a:solidFill>
              <a:effectLst/>
              <a:uLnTx/>
              <a:uFillTx/>
              <a:latin typeface="Calibri" panose="020F0502020204030204"/>
            </a:endParaRPr>
          </a:p>
        </p:txBody>
      </p:sp>
      <p:pic>
        <p:nvPicPr>
          <p:cNvPr id="8" name="Picture 7" descr="A picture containing room&#10;&#10;Description automatically generated">
            <a:extLst>
              <a:ext uri="{FF2B5EF4-FFF2-40B4-BE49-F238E27FC236}">
                <a16:creationId xmlns:a16="http://schemas.microsoft.com/office/drawing/2014/main" id="{A536D80C-741C-425F-A3D3-E699DE0498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6962" y="-216591"/>
            <a:ext cx="4330633" cy="2435981"/>
          </a:xfrm>
          <a:prstGeom prst="rect">
            <a:avLst/>
          </a:prstGeom>
        </p:spPr>
      </p:pic>
      <p:sp>
        <p:nvSpPr>
          <p:cNvPr id="12" name="TextBox 11">
            <a:extLst>
              <a:ext uri="{FF2B5EF4-FFF2-40B4-BE49-F238E27FC236}">
                <a16:creationId xmlns:a16="http://schemas.microsoft.com/office/drawing/2014/main" id="{63B98ED5-2DB7-4BA9-8823-B4A882E43F8C}"/>
              </a:ext>
            </a:extLst>
          </p:cNvPr>
          <p:cNvSpPr txBox="1"/>
          <p:nvPr/>
        </p:nvSpPr>
        <p:spPr>
          <a:xfrm>
            <a:off x="548844" y="2208609"/>
            <a:ext cx="8432117" cy="430887"/>
          </a:xfrm>
          <a:prstGeom prst="rect">
            <a:avLst/>
          </a:prstGeom>
          <a:noFill/>
        </p:spPr>
        <p:txBody>
          <a:bodyPr wrap="none" rtlCol="0">
            <a:spAutoFit/>
          </a:bodyPr>
          <a:lstStyle/>
          <a:p>
            <a:pPr marL="127000" marR="0" lvl="0" indent="0" algn="l" defTabSz="914400" rtl="0" eaLnBrk="1" fontAlgn="auto" latinLnBrk="0" hangingPunct="1">
              <a:lnSpc>
                <a:spcPct val="100000"/>
              </a:lnSpc>
              <a:spcBef>
                <a:spcPts val="0"/>
              </a:spcBef>
              <a:spcAft>
                <a:spcPts val="0"/>
              </a:spcAft>
              <a:buClr>
                <a:prstClr val="black"/>
              </a:buClr>
              <a:buSzPts val="1600"/>
              <a:buFontTx/>
              <a:buNone/>
              <a:tabLst/>
              <a:defRPr/>
            </a:pPr>
            <a:r>
              <a:rPr kumimoji="0" lang="en-US"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rPr>
              <a:t>Q: What are example criteria to qualify for these programs?</a:t>
            </a:r>
          </a:p>
        </p:txBody>
      </p:sp>
      <p:sp>
        <p:nvSpPr>
          <p:cNvPr id="13" name="TextBox 12">
            <a:extLst>
              <a:ext uri="{FF2B5EF4-FFF2-40B4-BE49-F238E27FC236}">
                <a16:creationId xmlns:a16="http://schemas.microsoft.com/office/drawing/2014/main" id="{0AD2FFEC-9FAE-4798-9A32-2097A9979EBD}"/>
              </a:ext>
            </a:extLst>
          </p:cNvPr>
          <p:cNvSpPr txBox="1"/>
          <p:nvPr/>
        </p:nvSpPr>
        <p:spPr>
          <a:xfrm>
            <a:off x="676632" y="2599081"/>
            <a:ext cx="1089251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b="1" i="0" u="none" strike="noStrike" kern="1200" cap="none" spc="0" normalizeH="0" baseline="0" noProof="0" dirty="0">
                <a:ln>
                  <a:noFill/>
                </a:ln>
                <a:solidFill>
                  <a:srgbClr val="44546A">
                    <a:lumMod val="75000"/>
                  </a:srgbClr>
                </a:solidFill>
                <a:effectLst/>
                <a:uLnTx/>
                <a:uFillTx/>
                <a:latin typeface="Century Gothic" panose="020B0502020202020204" pitchFamily="34" charset="0"/>
                <a:cs typeface="Arial" panose="020B0604020202020204" pitchFamily="34" charset="0"/>
              </a:rPr>
              <a:t>A: Each medication and program may have different requirements, but they</a:t>
            </a:r>
            <a:r>
              <a:rPr kumimoji="0" lang="en" b="1" i="0" u="none" strike="noStrike" kern="1200" cap="none" spc="0" normalizeH="0" noProof="0" dirty="0">
                <a:ln>
                  <a:noFill/>
                </a:ln>
                <a:solidFill>
                  <a:srgbClr val="44546A">
                    <a:lumMod val="75000"/>
                  </a:srgbClr>
                </a:solidFill>
                <a:effectLst/>
                <a:uLnTx/>
                <a:uFillTx/>
                <a:latin typeface="Century Gothic" panose="020B0502020202020204" pitchFamily="34" charset="0"/>
                <a:cs typeface="Arial" panose="020B0604020202020204" pitchFamily="34" charset="0"/>
              </a:rPr>
              <a:t> may include:</a:t>
            </a:r>
          </a:p>
          <a:p>
            <a:pPr marL="0" marR="0" lvl="0" indent="0" algn="l" defTabSz="914400" rtl="0" eaLnBrk="1" fontAlgn="auto" latinLnBrk="0" hangingPunct="1">
              <a:lnSpc>
                <a:spcPct val="100000"/>
              </a:lnSpc>
              <a:spcBef>
                <a:spcPts val="0"/>
              </a:spcBef>
              <a:spcAft>
                <a:spcPts val="0"/>
              </a:spcAft>
              <a:buClrTx/>
              <a:buSzTx/>
              <a:buFontTx/>
              <a:buNone/>
              <a:tabLst/>
              <a:defRPr/>
            </a:pPr>
            <a:r>
              <a:rPr lang="en" b="1" baseline="0" dirty="0">
                <a:solidFill>
                  <a:srgbClr val="44546A">
                    <a:lumMod val="75000"/>
                  </a:srgbClr>
                </a:solidFill>
                <a:latin typeface="Century Gothic" panose="020B0502020202020204" pitchFamily="34" charset="0"/>
                <a:cs typeface="Arial" panose="020B0604020202020204" pitchFamily="34" charset="0"/>
              </a:rPr>
              <a:t>Income, Clinical</a:t>
            </a:r>
            <a:r>
              <a:rPr lang="en" b="1" dirty="0">
                <a:solidFill>
                  <a:srgbClr val="44546A">
                    <a:lumMod val="75000"/>
                  </a:srgbClr>
                </a:solidFill>
                <a:latin typeface="Century Gothic" panose="020B0502020202020204" pitchFamily="34" charset="0"/>
                <a:cs typeface="Arial" panose="020B0604020202020204" pitchFamily="34" charset="0"/>
              </a:rPr>
              <a:t> Appropriateness (diagnosis/indication), Medical Necessity, Age Requirements</a:t>
            </a:r>
            <a:endParaRPr kumimoji="0" lang="en-US" b="0" i="0" u="none" strike="noStrike" kern="1200" cap="none" spc="0" normalizeH="0" baseline="0" noProof="0" dirty="0">
              <a:ln>
                <a:noFill/>
              </a:ln>
              <a:solidFill>
                <a:srgbClr val="44546A">
                  <a:lumMod val="75000"/>
                </a:srgbClr>
              </a:solidFill>
              <a:effectLst/>
              <a:uLnTx/>
              <a:uFillTx/>
              <a:latin typeface="Calibri" panose="020F0502020204030204"/>
            </a:endParaRPr>
          </a:p>
        </p:txBody>
      </p:sp>
    </p:spTree>
    <p:extLst>
      <p:ext uri="{BB962C8B-B14F-4D97-AF65-F5344CB8AC3E}">
        <p14:creationId xmlns:p14="http://schemas.microsoft.com/office/powerpoint/2010/main" val="228248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54000">
              <a:schemeClr val="accent5">
                <a:lumMod val="5000"/>
                <a:lumOff val="95000"/>
              </a:schemeClr>
            </a:gs>
            <a:gs pos="97000">
              <a:schemeClr val="accent5">
                <a:lumMod val="45000"/>
                <a:lumOff val="55000"/>
              </a:schemeClr>
            </a:gs>
            <a:gs pos="91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897E8B8-4759-49C3-A7F3-D3A79D5E493C}"/>
              </a:ext>
            </a:extLst>
          </p:cNvPr>
          <p:cNvSpPr txBox="1"/>
          <p:nvPr/>
        </p:nvSpPr>
        <p:spPr>
          <a:xfrm>
            <a:off x="676633" y="930031"/>
            <a:ext cx="5814412" cy="135421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3200" b="1" i="0" u="none" strike="noStrike" kern="1200" cap="none" spc="0" normalizeH="0" baseline="0" noProof="0" dirty="0">
                <a:ln>
                  <a:noFill/>
                </a:ln>
                <a:solidFill>
                  <a:srgbClr val="44546A">
                    <a:lumMod val="75000"/>
                  </a:srgbClr>
                </a:solidFill>
                <a:effectLst/>
                <a:uLnTx/>
                <a:uFillTx/>
                <a:latin typeface="Century Gothic" panose="020B0502020202020204" pitchFamily="34" charset="0"/>
                <a:ea typeface="+mn-ea"/>
                <a:cs typeface="+mn-cs"/>
              </a:rPr>
              <a:t>Frequently Asked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 sz="3200" b="1" dirty="0">
                <a:solidFill>
                  <a:srgbClr val="44546A">
                    <a:lumMod val="75000"/>
                  </a:srgbClr>
                </a:solidFill>
                <a:latin typeface="Century Gothic" panose="020B0502020202020204" pitchFamily="34" charset="0"/>
              </a:rPr>
              <a:t>Privacy and Security</a:t>
            </a:r>
            <a:endParaRPr kumimoji="0" lang="en" sz="3200" b="1" i="0" u="none" strike="noStrike" kern="1200" cap="none" spc="0" normalizeH="0" baseline="0" noProof="0" dirty="0">
              <a:ln>
                <a:noFill/>
              </a:ln>
              <a:solidFill>
                <a:srgbClr val="44546A">
                  <a:lumMod val="75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D2E153B-4611-4BFD-B7A0-829580442538}"/>
              </a:ext>
            </a:extLst>
          </p:cNvPr>
          <p:cNvSpPr txBox="1"/>
          <p:nvPr/>
        </p:nvSpPr>
        <p:spPr>
          <a:xfrm>
            <a:off x="548844" y="2167606"/>
            <a:ext cx="10630991" cy="707886"/>
          </a:xfrm>
          <a:prstGeom prst="rect">
            <a:avLst/>
          </a:prstGeom>
          <a:noFill/>
        </p:spPr>
        <p:txBody>
          <a:bodyPr wrap="square" rtlCol="0">
            <a:spAutoFit/>
          </a:bodyPr>
          <a:lstStyle/>
          <a:p>
            <a:pPr marL="127000" marR="0" lvl="0" indent="0" algn="l" defTabSz="914400" rtl="0" eaLnBrk="1" fontAlgn="auto" latinLnBrk="0" hangingPunct="1">
              <a:lnSpc>
                <a:spcPct val="100000"/>
              </a:lnSpc>
              <a:spcBef>
                <a:spcPts val="0"/>
              </a:spcBef>
              <a:spcAft>
                <a:spcPts val="0"/>
              </a:spcAft>
              <a:buClr>
                <a:prstClr val="black"/>
              </a:buClr>
              <a:buSzPts val="1600"/>
              <a:buFontTx/>
              <a:buNone/>
              <a:tabLst/>
              <a:defRPr/>
            </a:pPr>
            <a:r>
              <a:rPr kumimoji="0" lang="en-US" sz="2000" b="0" i="0" u="none" strike="noStrike" kern="1200" cap="none" spc="0" normalizeH="0" baseline="0" noProof="0">
                <a:ln>
                  <a:noFill/>
                </a:ln>
                <a:solidFill>
                  <a:srgbClr val="002060"/>
                </a:solidFill>
                <a:effectLst/>
                <a:uLnTx/>
                <a:uFillTx/>
                <a:latin typeface="Century Gothic" panose="020B0502020202020204" pitchFamily="34" charset="0"/>
                <a:ea typeface="+mn-ea"/>
                <a:cs typeface="Arial" panose="020B0604020202020204" pitchFamily="34" charset="0"/>
              </a:rPr>
              <a:t>Q: How does Payer Matrix use my data?</a:t>
            </a:r>
            <a:endParaRPr kumimoji="0" lang="en" sz="2000" b="0" i="0" u="none" strike="noStrike" kern="1200" cap="none" spc="0" normalizeH="0" baseline="0" noProof="0">
              <a:ln>
                <a:noFill/>
              </a:ln>
              <a:solidFill>
                <a:srgbClr val="002060"/>
              </a:solidFill>
              <a:effectLst/>
              <a:uLnTx/>
              <a:uFillTx/>
              <a:latin typeface="Century Gothic" panose="020B0502020202020204" pitchFamily="34" charset="0"/>
              <a:ea typeface="+mn-ea"/>
              <a:cs typeface="Arial" panose="020B0604020202020204" pitchFamily="34" charset="0"/>
            </a:endParaRPr>
          </a:p>
          <a:p>
            <a:pPr marL="127000" marR="0" lvl="0" indent="0" algn="l" defTabSz="914400" rtl="0" eaLnBrk="1" fontAlgn="auto" latinLnBrk="0" hangingPunct="1">
              <a:lnSpc>
                <a:spcPct val="100000"/>
              </a:lnSpc>
              <a:spcBef>
                <a:spcPts val="0"/>
              </a:spcBef>
              <a:spcAft>
                <a:spcPts val="0"/>
              </a:spcAft>
              <a:buClr>
                <a:prstClr val="black"/>
              </a:buClr>
              <a:buSzPts val="1600"/>
              <a:buFontTx/>
              <a:buNone/>
              <a:tabLst/>
              <a:defRPr/>
            </a:pPr>
            <a:endParaRPr kumimoji="0" lang="en-US"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E86659B0-9BFF-43A6-9C3E-E313FA6B09BF}"/>
              </a:ext>
            </a:extLst>
          </p:cNvPr>
          <p:cNvSpPr txBox="1"/>
          <p:nvPr/>
        </p:nvSpPr>
        <p:spPr>
          <a:xfrm>
            <a:off x="676633" y="2491564"/>
            <a:ext cx="1074224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546A">
                    <a:lumMod val="75000"/>
                  </a:srgbClr>
                </a:solidFill>
                <a:effectLst/>
                <a:uLnTx/>
                <a:uFillTx/>
                <a:latin typeface="Century Gothic" panose="020B0502020202020204" pitchFamily="34" charset="0"/>
                <a:ea typeface="+mn-ea"/>
                <a:cs typeface="Arial" panose="020B0604020202020204" pitchFamily="34" charset="0"/>
              </a:rPr>
              <a:t>A: We use your prescription</a:t>
            </a:r>
            <a:r>
              <a:rPr kumimoji="0" lang="en-US" sz="1800" b="1" i="0" u="none" strike="noStrike" kern="1200" cap="none" spc="0" normalizeH="0" noProof="0" dirty="0">
                <a:ln>
                  <a:noFill/>
                </a:ln>
                <a:solidFill>
                  <a:srgbClr val="44546A">
                    <a:lumMod val="75000"/>
                  </a:srgbClr>
                </a:solidFill>
                <a:effectLst/>
                <a:uLnTx/>
                <a:uFillTx/>
                <a:latin typeface="Century Gothic" panose="020B0502020202020204" pitchFamily="34" charset="0"/>
                <a:ea typeface="+mn-ea"/>
                <a:cs typeface="Arial" panose="020B0604020202020204" pitchFamily="34" charset="0"/>
              </a:rPr>
              <a:t> and treatment plan information in order to provide you with our advocacy services.</a:t>
            </a:r>
            <a:endParaRPr kumimoji="0" lang="en-US" sz="1600" b="1"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D3057161-7DC1-4ED1-84BD-786CAFE07FBC}"/>
              </a:ext>
            </a:extLst>
          </p:cNvPr>
          <p:cNvSpPr txBox="1"/>
          <p:nvPr/>
        </p:nvSpPr>
        <p:spPr>
          <a:xfrm>
            <a:off x="676633" y="3168333"/>
            <a:ext cx="1063099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rPr>
              <a:t>Q: </a:t>
            </a:r>
            <a:r>
              <a:rPr kumimoji="0" lang="en-US"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rPr>
              <a:t>How does my plan work with Payer Matrix?</a:t>
            </a: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390CA850-8EEA-4F54-9502-C787CC709A7B}"/>
              </a:ext>
            </a:extLst>
          </p:cNvPr>
          <p:cNvSpPr txBox="1"/>
          <p:nvPr/>
        </p:nvSpPr>
        <p:spPr>
          <a:xfrm>
            <a:off x="676633" y="3491460"/>
            <a:ext cx="1111567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800" b="1" i="0" u="none" strike="noStrike" kern="1200" cap="none" spc="0" normalizeH="0" baseline="0" noProof="0" dirty="0">
                <a:ln>
                  <a:noFill/>
                </a:ln>
                <a:solidFill>
                  <a:srgbClr val="44546A">
                    <a:lumMod val="75000"/>
                  </a:srgbClr>
                </a:solidFill>
                <a:effectLst/>
                <a:uLnTx/>
                <a:uFillTx/>
                <a:latin typeface="Century Gothic" panose="020B0502020202020204" pitchFamily="34" charset="0"/>
                <a:ea typeface="+mn-ea"/>
                <a:cs typeface="Arial" panose="020B0604020202020204" pitchFamily="34" charset="0"/>
              </a:rPr>
              <a:t>A: </a:t>
            </a:r>
            <a:r>
              <a:rPr kumimoji="0" lang="en-US" sz="1800" b="1" i="0" u="none" strike="noStrike" kern="1200" cap="none" spc="0" normalizeH="0" baseline="0" noProof="0" dirty="0">
                <a:ln>
                  <a:noFill/>
                </a:ln>
                <a:solidFill>
                  <a:srgbClr val="44546A">
                    <a:lumMod val="75000"/>
                  </a:srgbClr>
                </a:solidFill>
                <a:effectLst/>
                <a:uLnTx/>
                <a:uFillTx/>
                <a:latin typeface="Century Gothic" panose="020B0502020202020204" pitchFamily="34" charset="0"/>
                <a:ea typeface="+mn-ea"/>
                <a:cs typeface="Arial" panose="020B0604020202020204" pitchFamily="34" charset="0"/>
              </a:rPr>
              <a:t>Payer Matrix partners with plan sponsors to help </a:t>
            </a:r>
            <a:r>
              <a:rPr kumimoji="0" lang="en-US" sz="1800" b="1" i="0" u="none" strike="noStrike" kern="1200" cap="none" spc="0" normalizeH="0" noProof="0" dirty="0">
                <a:ln>
                  <a:noFill/>
                </a:ln>
                <a:solidFill>
                  <a:srgbClr val="44546A">
                    <a:lumMod val="75000"/>
                  </a:srgbClr>
                </a:solidFill>
                <a:effectLst/>
                <a:uLnTx/>
                <a:uFillTx/>
                <a:latin typeface="Century Gothic" panose="020B0502020202020204" pitchFamily="34" charset="0"/>
                <a:ea typeface="+mn-ea"/>
                <a:cs typeface="Arial" panose="020B0604020202020204" pitchFamily="34" charset="0"/>
              </a:rPr>
              <a:t>lower your cost of your prescription medications.</a:t>
            </a:r>
            <a:endParaRPr kumimoji="0" lang="en" sz="1800" b="0" i="0" u="none" strike="noStrike" kern="1200" cap="none" spc="0" normalizeH="0" baseline="0" noProof="0" dirty="0">
              <a:ln>
                <a:noFill/>
              </a:ln>
              <a:solidFill>
                <a:srgbClr val="44546A">
                  <a:lumMod val="75000"/>
                </a:srgbClr>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2CF4823C-11DC-4161-9845-58B5065CCDF3}"/>
              </a:ext>
            </a:extLst>
          </p:cNvPr>
          <p:cNvSpPr txBox="1"/>
          <p:nvPr/>
        </p:nvSpPr>
        <p:spPr>
          <a:xfrm>
            <a:off x="676633" y="4177112"/>
            <a:ext cx="1063099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rPr>
              <a:t>Q: </a:t>
            </a:r>
            <a:r>
              <a:rPr kumimoji="0" lang="en-US"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rPr>
              <a:t>How will I receive and submit my enrollment paperwork?</a:t>
            </a: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34221861-2B06-421F-99A1-1D9F5C002A8D}"/>
              </a:ext>
            </a:extLst>
          </p:cNvPr>
          <p:cNvSpPr txBox="1"/>
          <p:nvPr/>
        </p:nvSpPr>
        <p:spPr>
          <a:xfrm>
            <a:off x="676633" y="4491357"/>
            <a:ext cx="11115676" cy="646331"/>
          </a:xfrm>
          <a:prstGeom prst="rect">
            <a:avLst/>
          </a:prstGeom>
          <a:noFill/>
        </p:spPr>
        <p:txBody>
          <a:bodyPr wrap="square" rtlCol="0">
            <a:spAutoFit/>
          </a:bodyPr>
          <a:lstStyle/>
          <a:p>
            <a:pPr lvl="0">
              <a:defRPr/>
            </a:pPr>
            <a:r>
              <a:rPr kumimoji="0" lang="en" sz="1800" b="1" i="0" u="none" strike="noStrike" kern="1200" cap="none" spc="0" normalizeH="0" baseline="0" noProof="0" dirty="0">
                <a:ln>
                  <a:noFill/>
                </a:ln>
                <a:solidFill>
                  <a:srgbClr val="44546A">
                    <a:lumMod val="75000"/>
                  </a:srgbClr>
                </a:solidFill>
                <a:effectLst/>
                <a:uLnTx/>
                <a:uFillTx/>
                <a:latin typeface="Century Gothic" panose="020B0502020202020204" pitchFamily="34" charset="0"/>
                <a:ea typeface="+mn-ea"/>
                <a:cs typeface="Arial" panose="020B0604020202020204" pitchFamily="34" charset="0"/>
              </a:rPr>
              <a:t>A: </a:t>
            </a:r>
            <a:r>
              <a:rPr lang="en-US" b="1" dirty="0">
                <a:solidFill>
                  <a:srgbClr val="44546A">
                    <a:lumMod val="75000"/>
                  </a:srgbClr>
                </a:solidFill>
                <a:latin typeface="Century Gothic" panose="020B0502020202020204" pitchFamily="34" charset="0"/>
                <a:cs typeface="Arial" panose="020B0604020202020204" pitchFamily="34" charset="0"/>
              </a:rPr>
              <a:t>We prefer to send information to members via overnight mailing with signatures required. We will provide a prepaid label for any return documents. </a:t>
            </a:r>
            <a:endParaRPr kumimoji="0" lang="en-US" sz="18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1FB31194-C513-4E91-92B5-08139238D554}"/>
              </a:ext>
            </a:extLst>
          </p:cNvPr>
          <p:cNvSpPr txBox="1"/>
          <p:nvPr/>
        </p:nvSpPr>
        <p:spPr>
          <a:xfrm>
            <a:off x="676633" y="5278565"/>
            <a:ext cx="1063099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rPr>
              <a:t>Q: </a:t>
            </a:r>
            <a:r>
              <a:rPr kumimoji="0" lang="en-US"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rPr>
              <a:t>How is my information protected?</a:t>
            </a: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F7D226DB-3C28-4222-A2A6-7F207B50A17F}"/>
              </a:ext>
            </a:extLst>
          </p:cNvPr>
          <p:cNvSpPr txBox="1"/>
          <p:nvPr/>
        </p:nvSpPr>
        <p:spPr>
          <a:xfrm>
            <a:off x="676633" y="5616441"/>
            <a:ext cx="1111567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800" b="1" i="0" u="none" strike="noStrike" kern="1200" cap="none" spc="0" normalizeH="0" baseline="0" noProof="0">
                <a:ln>
                  <a:noFill/>
                </a:ln>
                <a:solidFill>
                  <a:srgbClr val="44546A">
                    <a:lumMod val="75000"/>
                  </a:srgbClr>
                </a:solidFill>
                <a:effectLst/>
                <a:uLnTx/>
                <a:uFillTx/>
                <a:latin typeface="Century Gothic" panose="020B0502020202020204" pitchFamily="34" charset="0"/>
                <a:ea typeface="+mn-ea"/>
                <a:cs typeface="Arial" panose="020B0604020202020204" pitchFamily="34" charset="0"/>
              </a:rPr>
              <a:t>A: </a:t>
            </a:r>
            <a:r>
              <a:rPr kumimoji="0" lang="en-US" sz="1800" b="1" i="0" u="none" strike="noStrike" kern="1200" cap="none" spc="0" normalizeH="0" baseline="0" noProof="0">
                <a:ln>
                  <a:noFill/>
                </a:ln>
                <a:solidFill>
                  <a:srgbClr val="44546A">
                    <a:lumMod val="75000"/>
                  </a:srgbClr>
                </a:solidFill>
                <a:effectLst/>
                <a:uLnTx/>
                <a:uFillTx/>
                <a:latin typeface="Century Gothic" panose="020B0502020202020204" pitchFamily="34" charset="0"/>
                <a:ea typeface="+mn-ea"/>
                <a:cs typeface="Arial" panose="020B0604020202020204" pitchFamily="34" charset="0"/>
              </a:rPr>
              <a:t>Payer Matrix follows industry-standard</a:t>
            </a:r>
            <a:r>
              <a:rPr kumimoji="0" lang="en-US" sz="1800" b="1" i="0" u="none" strike="noStrike" kern="1200" cap="none" spc="0" normalizeH="0" noProof="0">
                <a:ln>
                  <a:noFill/>
                </a:ln>
                <a:solidFill>
                  <a:srgbClr val="44546A">
                    <a:lumMod val="75000"/>
                  </a:srgbClr>
                </a:solidFill>
                <a:effectLst/>
                <a:uLnTx/>
                <a:uFillTx/>
                <a:latin typeface="Century Gothic" panose="020B0502020202020204" pitchFamily="34" charset="0"/>
                <a:ea typeface="+mn-ea"/>
                <a:cs typeface="Arial" panose="020B0604020202020204" pitchFamily="34" charset="0"/>
              </a:rPr>
              <a:t> data security practices and has technical and organizational measures in place that are designed to protect your personal information.</a:t>
            </a:r>
            <a:endParaRPr kumimoji="0" lang="en" sz="1800" b="0" i="0" u="none" strike="noStrike" kern="1200" cap="none" spc="0" normalizeH="0" baseline="0" noProof="0">
              <a:ln>
                <a:noFill/>
              </a:ln>
              <a:solidFill>
                <a:srgbClr val="44546A">
                  <a:lumMod val="75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endParaRPr>
          </a:p>
        </p:txBody>
      </p:sp>
      <p:pic>
        <p:nvPicPr>
          <p:cNvPr id="15" name="Picture 14" descr="A picture containing room&#10;&#10;Description automatically generated">
            <a:extLst>
              <a:ext uri="{FF2B5EF4-FFF2-40B4-BE49-F238E27FC236}">
                <a16:creationId xmlns:a16="http://schemas.microsoft.com/office/drawing/2014/main" id="{629D9C58-F9F7-4084-A3F3-CE5AE4246A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6962" y="-216591"/>
            <a:ext cx="4330633" cy="2435981"/>
          </a:xfrm>
          <a:prstGeom prst="rect">
            <a:avLst/>
          </a:prstGeom>
        </p:spPr>
      </p:pic>
    </p:spTree>
    <p:extLst>
      <p:ext uri="{BB962C8B-B14F-4D97-AF65-F5344CB8AC3E}">
        <p14:creationId xmlns:p14="http://schemas.microsoft.com/office/powerpoint/2010/main" val="14139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9"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313DFAE7-B98E-4AA7-8C84-DF2BC85C3223}"/>
              </a:ext>
            </a:extLst>
          </p:cNvPr>
          <p:cNvSpPr txBox="1">
            <a:spLocks/>
          </p:cNvSpPr>
          <p:nvPr/>
        </p:nvSpPr>
        <p:spPr>
          <a:xfrm>
            <a:off x="6590662" y="4267832"/>
            <a:ext cx="4805996" cy="129711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fontAlgn="auto">
              <a:spcBef>
                <a:spcPct val="0"/>
              </a:spcBef>
              <a:spcAft>
                <a:spcPts val="600"/>
              </a:spcAft>
              <a:buClrTx/>
              <a:buSzTx/>
              <a:buNone/>
              <a:tabLst/>
              <a:defRPr/>
            </a:pPr>
            <a:r>
              <a:rPr kumimoji="0" lang="en-US" sz="2200" b="1" i="0" u="none" strike="noStrike" kern="1200" cap="none" spc="0" normalizeH="0" baseline="0" noProof="0">
                <a:ln>
                  <a:noFill/>
                </a:ln>
                <a:solidFill>
                  <a:schemeClr val="tx2"/>
                </a:solidFill>
                <a:effectLst/>
                <a:uLnTx/>
                <a:uFillTx/>
                <a:latin typeface="+mj-lt"/>
                <a:ea typeface="+mj-ea"/>
                <a:cs typeface="+mj-cs"/>
              </a:rPr>
              <a:t>Payer Matrix, LLC</a:t>
            </a:r>
          </a:p>
          <a:p>
            <a:pPr marL="0" marR="0" lvl="0" indent="0" fontAlgn="auto">
              <a:spcBef>
                <a:spcPct val="0"/>
              </a:spcBef>
              <a:spcAft>
                <a:spcPts val="600"/>
              </a:spcAft>
              <a:buClrTx/>
              <a:buSzTx/>
              <a:buNone/>
              <a:tabLst/>
              <a:defRPr/>
            </a:pPr>
            <a:r>
              <a:rPr kumimoji="0" lang="en-US" sz="2200" b="1" i="0" u="none" strike="noStrike" kern="1200" cap="none" spc="0" normalizeH="0" baseline="0" noProof="0">
                <a:ln>
                  <a:noFill/>
                </a:ln>
                <a:solidFill>
                  <a:schemeClr val="tx2"/>
                </a:solidFill>
                <a:effectLst/>
                <a:uLnTx/>
                <a:uFillTx/>
                <a:latin typeface="+mj-lt"/>
                <a:ea typeface="+mj-ea"/>
                <a:cs typeface="+mj-cs"/>
              </a:rPr>
              <a:t>877-305-6202</a:t>
            </a:r>
          </a:p>
          <a:p>
            <a:pPr marL="0" marR="0" lvl="0" indent="0" fontAlgn="auto">
              <a:spcBef>
                <a:spcPct val="0"/>
              </a:spcBef>
              <a:spcAft>
                <a:spcPts val="600"/>
              </a:spcAft>
              <a:buClrTx/>
              <a:buSzTx/>
              <a:buNone/>
              <a:tabLst/>
              <a:defRPr/>
            </a:pPr>
            <a:r>
              <a:rPr lang="en-US" sz="2200" b="1" kern="1200">
                <a:solidFill>
                  <a:schemeClr val="tx2"/>
                </a:solidFill>
                <a:latin typeface="+mj-lt"/>
                <a:ea typeface="+mj-ea"/>
                <a:cs typeface="+mj-cs"/>
                <a:hlinkClick r:id="rId2"/>
              </a:rPr>
              <a:t>customerservice@payermatrix.com</a:t>
            </a:r>
            <a:r>
              <a:rPr lang="en-US" sz="2200" b="1" kern="1200">
                <a:solidFill>
                  <a:schemeClr val="tx2"/>
                </a:solidFill>
                <a:latin typeface="+mj-lt"/>
                <a:ea typeface="+mj-ea"/>
                <a:cs typeface="+mj-cs"/>
              </a:rPr>
              <a:t> </a:t>
            </a:r>
            <a:endParaRPr kumimoji="0" lang="en-US" sz="2200" b="1" i="0" u="none" strike="noStrike" kern="1200" cap="none" spc="0" normalizeH="0" baseline="0" noProof="0">
              <a:ln>
                <a:noFill/>
              </a:ln>
              <a:solidFill>
                <a:schemeClr val="tx2"/>
              </a:solidFill>
              <a:effectLst/>
              <a:uLnTx/>
              <a:uFillTx/>
              <a:latin typeface="+mj-lt"/>
              <a:ea typeface="+mj-ea"/>
              <a:cs typeface="+mj-cs"/>
            </a:endParaRPr>
          </a:p>
          <a:p>
            <a:pPr marL="0" marR="0" lvl="0" indent="0" fontAlgn="auto">
              <a:spcBef>
                <a:spcPct val="0"/>
              </a:spcBef>
              <a:spcAft>
                <a:spcPts val="600"/>
              </a:spcAft>
              <a:buClrTx/>
              <a:buSzTx/>
              <a:buNone/>
              <a:tabLst/>
              <a:defRPr/>
            </a:pPr>
            <a:endParaRPr kumimoji="0" lang="en-US" sz="2200" b="1" i="0" u="none" strike="noStrike" kern="1200" cap="none" spc="0" normalizeH="0" baseline="0" noProof="0">
              <a:ln>
                <a:noFill/>
              </a:ln>
              <a:solidFill>
                <a:schemeClr val="tx2"/>
              </a:solidFill>
              <a:effectLst/>
              <a:uLnTx/>
              <a:uFillTx/>
              <a:latin typeface="+mj-lt"/>
              <a:ea typeface="+mj-ea"/>
              <a:cs typeface="+mj-cs"/>
            </a:endParaRPr>
          </a:p>
        </p:txBody>
      </p:sp>
      <p:pic>
        <p:nvPicPr>
          <p:cNvPr id="2" name="Picture 1" descr="A hexagon with a pattern&#10;&#10;Description automatically generated">
            <a:extLst>
              <a:ext uri="{FF2B5EF4-FFF2-40B4-BE49-F238E27FC236}">
                <a16:creationId xmlns:a16="http://schemas.microsoft.com/office/drawing/2014/main" id="{F44D833B-D89B-D769-29C3-238627A095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470" y="3430605"/>
            <a:ext cx="4141760" cy="911189"/>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216557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6845</TotalTime>
  <Words>640</Words>
  <Application>Microsoft Macintosh PowerPoint</Application>
  <PresentationFormat>Widescreen</PresentationFormat>
  <Paragraphs>70</Paragraphs>
  <Slides>7</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Arial</vt:lpstr>
      <vt:lpstr>Arial Narrow</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Turner</dc:creator>
  <cp:lastModifiedBy>Kristen Smith</cp:lastModifiedBy>
  <cp:revision>177</cp:revision>
  <cp:lastPrinted>2021-06-02T17:37:32Z</cp:lastPrinted>
  <dcterms:created xsi:type="dcterms:W3CDTF">2020-07-24T15:49:07Z</dcterms:created>
  <dcterms:modified xsi:type="dcterms:W3CDTF">2023-11-20T21:56:16Z</dcterms:modified>
</cp:coreProperties>
</file>